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6"/>
  </p:notesMasterIdLst>
  <p:sldIdLst>
    <p:sldId id="256" r:id="rId2"/>
    <p:sldId id="459" r:id="rId3"/>
    <p:sldId id="460" r:id="rId4"/>
    <p:sldId id="461" r:id="rId5"/>
    <p:sldId id="266" r:id="rId6"/>
    <p:sldId id="315" r:id="rId7"/>
    <p:sldId id="267" r:id="rId8"/>
    <p:sldId id="268" r:id="rId9"/>
    <p:sldId id="454" r:id="rId10"/>
    <p:sldId id="455" r:id="rId11"/>
    <p:sldId id="456" r:id="rId12"/>
    <p:sldId id="316" r:id="rId13"/>
    <p:sldId id="269" r:id="rId14"/>
    <p:sldId id="319" r:id="rId15"/>
    <p:sldId id="480" r:id="rId16"/>
    <p:sldId id="331" r:id="rId17"/>
    <p:sldId id="313" r:id="rId18"/>
    <p:sldId id="284" r:id="rId19"/>
    <p:sldId id="318" r:id="rId20"/>
    <p:sldId id="457" r:id="rId21"/>
    <p:sldId id="458" r:id="rId22"/>
    <p:sldId id="462" r:id="rId23"/>
    <p:sldId id="463" r:id="rId24"/>
    <p:sldId id="320" r:id="rId25"/>
    <p:sldId id="330" r:id="rId26"/>
    <p:sldId id="349" r:id="rId27"/>
    <p:sldId id="465" r:id="rId28"/>
    <p:sldId id="464" r:id="rId29"/>
    <p:sldId id="481" r:id="rId30"/>
    <p:sldId id="413" r:id="rId31"/>
    <p:sldId id="414" r:id="rId32"/>
    <p:sldId id="416" r:id="rId33"/>
    <p:sldId id="417" r:id="rId34"/>
    <p:sldId id="418" r:id="rId35"/>
    <p:sldId id="482" r:id="rId36"/>
    <p:sldId id="485" r:id="rId37"/>
    <p:sldId id="486" r:id="rId38"/>
    <p:sldId id="487" r:id="rId39"/>
    <p:sldId id="278" r:id="rId40"/>
    <p:sldId id="466" r:id="rId41"/>
    <p:sldId id="280" r:id="rId42"/>
    <p:sldId id="385" r:id="rId43"/>
    <p:sldId id="281" r:id="rId44"/>
    <p:sldId id="483" r:id="rId45"/>
    <p:sldId id="282" r:id="rId46"/>
    <p:sldId id="322" r:id="rId47"/>
    <p:sldId id="484" r:id="rId48"/>
    <p:sldId id="334" r:id="rId49"/>
    <p:sldId id="333" r:id="rId50"/>
    <p:sldId id="468" r:id="rId51"/>
    <p:sldId id="469" r:id="rId52"/>
    <p:sldId id="470" r:id="rId53"/>
    <p:sldId id="419" r:id="rId54"/>
    <p:sldId id="453" r:id="rId55"/>
    <p:sldId id="471" r:id="rId56"/>
    <p:sldId id="323" r:id="rId57"/>
    <p:sldId id="270" r:id="rId58"/>
    <p:sldId id="286" r:id="rId59"/>
    <p:sldId id="287" r:id="rId60"/>
    <p:sldId id="288" r:id="rId61"/>
    <p:sldId id="289" r:id="rId62"/>
    <p:sldId id="290" r:id="rId63"/>
    <p:sldId id="291" r:id="rId64"/>
    <p:sldId id="332" r:id="rId65"/>
    <p:sldId id="369" r:id="rId66"/>
    <p:sldId id="275" r:id="rId67"/>
    <p:sldId id="476" r:id="rId68"/>
    <p:sldId id="473" r:id="rId69"/>
    <p:sldId id="292" r:id="rId70"/>
    <p:sldId id="293" r:id="rId71"/>
    <p:sldId id="295" r:id="rId72"/>
    <p:sldId id="296" r:id="rId73"/>
    <p:sldId id="271" r:id="rId74"/>
    <p:sldId id="260" r:id="rId75"/>
    <p:sldId id="297" r:id="rId76"/>
    <p:sldId id="299" r:id="rId77"/>
    <p:sldId id="276" r:id="rId78"/>
    <p:sldId id="472" r:id="rId79"/>
    <p:sldId id="477" r:id="rId80"/>
    <p:sldId id="300" r:id="rId81"/>
    <p:sldId id="430" r:id="rId82"/>
    <p:sldId id="409" r:id="rId83"/>
    <p:sldId id="301" r:id="rId84"/>
    <p:sldId id="308" r:id="rId85"/>
    <p:sldId id="303" r:id="rId86"/>
    <p:sldId id="302" r:id="rId87"/>
    <p:sldId id="307" r:id="rId88"/>
    <p:sldId id="305" r:id="rId89"/>
    <p:sldId id="452" r:id="rId90"/>
    <p:sldId id="306" r:id="rId91"/>
    <p:sldId id="304" r:id="rId92"/>
    <p:sldId id="309" r:id="rId93"/>
    <p:sldId id="310" r:id="rId94"/>
    <p:sldId id="311" r:id="rId95"/>
    <p:sldId id="298" r:id="rId96"/>
    <p:sldId id="479" r:id="rId97"/>
    <p:sldId id="348" r:id="rId98"/>
    <p:sldId id="410" r:id="rId99"/>
    <p:sldId id="370" r:id="rId100"/>
    <p:sldId id="440" r:id="rId101"/>
    <p:sldId id="441" r:id="rId102"/>
    <p:sldId id="372" r:id="rId103"/>
    <p:sldId id="373" r:id="rId104"/>
    <p:sldId id="428" r:id="rId105"/>
    <p:sldId id="442" r:id="rId106"/>
    <p:sldId id="374" r:id="rId107"/>
    <p:sldId id="375" r:id="rId108"/>
    <p:sldId id="376" r:id="rId109"/>
    <p:sldId id="377" r:id="rId110"/>
    <p:sldId id="444" r:id="rId111"/>
    <p:sldId id="445" r:id="rId112"/>
    <p:sldId id="446" r:id="rId113"/>
    <p:sldId id="443" r:id="rId114"/>
    <p:sldId id="378" r:id="rId115"/>
    <p:sldId id="447" r:id="rId116"/>
    <p:sldId id="344" r:id="rId117"/>
    <p:sldId id="345" r:id="rId118"/>
    <p:sldId id="346" r:id="rId119"/>
    <p:sldId id="347" r:id="rId120"/>
    <p:sldId id="478" r:id="rId121"/>
    <p:sldId id="336" r:id="rId122"/>
    <p:sldId id="474" r:id="rId123"/>
    <p:sldId id="277" r:id="rId124"/>
    <p:sldId id="435" r:id="rId125"/>
    <p:sldId id="362" r:id="rId126"/>
    <p:sldId id="337" r:id="rId127"/>
    <p:sldId id="338" r:id="rId128"/>
    <p:sldId id="420" r:id="rId129"/>
    <p:sldId id="339" r:id="rId130"/>
    <p:sldId id="335" r:id="rId131"/>
    <p:sldId id="411" r:id="rId132"/>
    <p:sldId id="488" r:id="rId133"/>
    <p:sldId id="340" r:id="rId134"/>
    <p:sldId id="363" r:id="rId135"/>
    <p:sldId id="434" r:id="rId136"/>
    <p:sldId id="364" r:id="rId137"/>
    <p:sldId id="503" r:id="rId138"/>
    <p:sldId id="361" r:id="rId139"/>
    <p:sldId id="495" r:id="rId140"/>
    <p:sldId id="496" r:id="rId141"/>
    <p:sldId id="490" r:id="rId142"/>
    <p:sldId id="422" r:id="rId143"/>
    <p:sldId id="491" r:id="rId144"/>
    <p:sldId id="423" r:id="rId145"/>
    <p:sldId id="497" r:id="rId146"/>
    <p:sldId id="498" r:id="rId147"/>
    <p:sldId id="492" r:id="rId148"/>
    <p:sldId id="424" r:id="rId149"/>
    <p:sldId id="499" r:id="rId150"/>
    <p:sldId id="489" r:id="rId151"/>
    <p:sldId id="421" r:id="rId152"/>
    <p:sldId id="500" r:id="rId153"/>
    <p:sldId id="502" r:id="rId154"/>
    <p:sldId id="432" r:id="rId155"/>
    <p:sldId id="425" r:id="rId156"/>
    <p:sldId id="439" r:id="rId157"/>
    <p:sldId id="508" r:id="rId158"/>
    <p:sldId id="505" r:id="rId159"/>
    <p:sldId id="506" r:id="rId160"/>
    <p:sldId id="507" r:id="rId161"/>
    <p:sldId id="501" r:id="rId162"/>
    <p:sldId id="341" r:id="rId163"/>
    <p:sldId id="493" r:id="rId164"/>
    <p:sldId id="415" r:id="rId165"/>
    <p:sldId id="350" r:id="rId166"/>
    <p:sldId id="351" r:id="rId167"/>
    <p:sldId id="352" r:id="rId168"/>
    <p:sldId id="353" r:id="rId169"/>
    <p:sldId id="356" r:id="rId170"/>
    <p:sldId id="431" r:id="rId171"/>
    <p:sldId id="408" r:id="rId172"/>
    <p:sldId id="354" r:id="rId173"/>
    <p:sldId id="494" r:id="rId174"/>
    <p:sldId id="510" r:id="rId175"/>
    <p:sldId id="380" r:id="rId176"/>
    <p:sldId id="509" r:id="rId177"/>
    <p:sldId id="382" r:id="rId178"/>
    <p:sldId id="511" r:id="rId179"/>
    <p:sldId id="426" r:id="rId180"/>
    <p:sldId id="384" r:id="rId181"/>
    <p:sldId id="381" r:id="rId182"/>
    <p:sldId id="512" r:id="rId183"/>
    <p:sldId id="427" r:id="rId184"/>
    <p:sldId id="383" r:id="rId185"/>
    <p:sldId id="386" r:id="rId186"/>
    <p:sldId id="513" r:id="rId187"/>
    <p:sldId id="429" r:id="rId188"/>
    <p:sldId id="387" r:id="rId189"/>
    <p:sldId id="514" r:id="rId190"/>
    <p:sldId id="388" r:id="rId191"/>
    <p:sldId id="515" r:id="rId192"/>
    <p:sldId id="325" r:id="rId193"/>
    <p:sldId id="326" r:id="rId194"/>
    <p:sldId id="390" r:id="rId195"/>
    <p:sldId id="516" r:id="rId196"/>
    <p:sldId id="391" r:id="rId197"/>
    <p:sldId id="392" r:id="rId198"/>
    <p:sldId id="393" r:id="rId199"/>
    <p:sldId id="394" r:id="rId200"/>
    <p:sldId id="395" r:id="rId201"/>
    <p:sldId id="396" r:id="rId202"/>
    <p:sldId id="397" r:id="rId203"/>
    <p:sldId id="517" r:id="rId204"/>
    <p:sldId id="312" r:id="rId205"/>
    <p:sldId id="327" r:id="rId206"/>
    <p:sldId id="328" r:id="rId207"/>
    <p:sldId id="329" r:id="rId208"/>
    <p:sldId id="324" r:id="rId209"/>
    <p:sldId id="399" r:id="rId210"/>
    <p:sldId id="518" r:id="rId211"/>
    <p:sldId id="519" r:id="rId212"/>
    <p:sldId id="398" r:id="rId213"/>
    <p:sldId id="401" r:id="rId214"/>
    <p:sldId id="400" r:id="rId215"/>
    <p:sldId id="402" r:id="rId216"/>
    <p:sldId id="403" r:id="rId217"/>
    <p:sldId id="404" r:id="rId218"/>
    <p:sldId id="405" r:id="rId219"/>
    <p:sldId id="451" r:id="rId220"/>
    <p:sldId id="450" r:id="rId221"/>
    <p:sldId id="449" r:id="rId222"/>
    <p:sldId id="448" r:id="rId223"/>
    <p:sldId id="406" r:id="rId224"/>
    <p:sldId id="407" r:id="rId2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E9A1A-48B1-43FA-8788-AF6FDF916973}" v="204" dt="2023-03-12T23:38:54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microsoft.com/office/2015/10/relationships/revisionInfo" Target="revisionInfo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6E8A8-892B-4489-A8C5-40C5BD59323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67F596AA-1A2A-406F-AB3D-9BB393183123}">
      <dgm:prSet phldrT="[Text]"/>
      <dgm:spPr/>
      <dgm:t>
        <a:bodyPr/>
        <a:lstStyle/>
        <a:p>
          <a:r>
            <a:rPr lang="en-US" dirty="0"/>
            <a:t>Specification</a:t>
          </a:r>
        </a:p>
      </dgm:t>
    </dgm:pt>
    <dgm:pt modelId="{43DA5589-8686-4939-BED7-8CBB25CDCD31}" type="parTrans" cxnId="{F3176640-BD9D-4651-8205-011827832002}">
      <dgm:prSet/>
      <dgm:spPr/>
      <dgm:t>
        <a:bodyPr/>
        <a:lstStyle/>
        <a:p>
          <a:endParaRPr lang="en-US"/>
        </a:p>
      </dgm:t>
    </dgm:pt>
    <dgm:pt modelId="{597667B1-4332-4B4B-8981-95971CEBE1B0}" type="sibTrans" cxnId="{F3176640-BD9D-4651-8205-011827832002}">
      <dgm:prSet/>
      <dgm:spPr/>
      <dgm:t>
        <a:bodyPr/>
        <a:lstStyle/>
        <a:p>
          <a:endParaRPr lang="en-US"/>
        </a:p>
      </dgm:t>
    </dgm:pt>
    <dgm:pt modelId="{64F2EC0D-6E83-4DC2-A646-22231D72074A}">
      <dgm:prSet phldrT="[Text]"/>
      <dgm:spPr/>
      <dgm:t>
        <a:bodyPr/>
        <a:lstStyle/>
        <a:p>
          <a:r>
            <a:rPr lang="en-US" dirty="0"/>
            <a:t>Requirements Negotiation</a:t>
          </a:r>
        </a:p>
      </dgm:t>
    </dgm:pt>
    <dgm:pt modelId="{EFE17CE9-9EAA-4685-BD59-7F77500812E8}" type="parTrans" cxnId="{9CA79E1E-8F5A-4AB5-BF92-6C5413D80D74}">
      <dgm:prSet/>
      <dgm:spPr/>
      <dgm:t>
        <a:bodyPr/>
        <a:lstStyle/>
        <a:p>
          <a:endParaRPr lang="en-US"/>
        </a:p>
      </dgm:t>
    </dgm:pt>
    <dgm:pt modelId="{347CB596-8624-4C07-8CA9-AB6453A6AA15}" type="sibTrans" cxnId="{9CA79E1E-8F5A-4AB5-BF92-6C5413D80D74}">
      <dgm:prSet/>
      <dgm:spPr/>
      <dgm:t>
        <a:bodyPr/>
        <a:lstStyle/>
        <a:p>
          <a:endParaRPr lang="en-US"/>
        </a:p>
      </dgm:t>
    </dgm:pt>
    <dgm:pt modelId="{76CD6C9A-0811-45BA-A5A8-64CE5A655C4B}">
      <dgm:prSet phldrT="[Text]"/>
      <dgm:spPr/>
      <dgm:t>
        <a:bodyPr/>
        <a:lstStyle/>
        <a:p>
          <a:r>
            <a:rPr lang="en-US" dirty="0"/>
            <a:t>RTL Logic Design</a:t>
          </a:r>
        </a:p>
      </dgm:t>
    </dgm:pt>
    <dgm:pt modelId="{30D47A29-61DC-4489-AC4F-AD3789A630E0}" type="parTrans" cxnId="{B4C25C12-4588-4470-AF7E-6C8D8EA826E1}">
      <dgm:prSet/>
      <dgm:spPr/>
      <dgm:t>
        <a:bodyPr/>
        <a:lstStyle/>
        <a:p>
          <a:endParaRPr lang="en-US"/>
        </a:p>
      </dgm:t>
    </dgm:pt>
    <dgm:pt modelId="{B8E6A300-8BD6-45ED-8F6B-47015AC218C4}" type="sibTrans" cxnId="{B4C25C12-4588-4470-AF7E-6C8D8EA826E1}">
      <dgm:prSet/>
      <dgm:spPr/>
      <dgm:t>
        <a:bodyPr/>
        <a:lstStyle/>
        <a:p>
          <a:endParaRPr lang="en-US"/>
        </a:p>
      </dgm:t>
    </dgm:pt>
    <dgm:pt modelId="{E75E76BA-6875-4700-979F-D792CB5D8130}">
      <dgm:prSet/>
      <dgm:spPr/>
      <dgm:t>
        <a:bodyPr/>
        <a:lstStyle/>
        <a:p>
          <a:r>
            <a:rPr lang="en-US" dirty="0"/>
            <a:t>Synthesis</a:t>
          </a:r>
        </a:p>
      </dgm:t>
    </dgm:pt>
    <dgm:pt modelId="{1BE597C9-70A8-48AE-8967-C099A6B5ACF7}" type="parTrans" cxnId="{BF1C8ABA-95F4-4523-9652-FB0E78A640A2}">
      <dgm:prSet/>
      <dgm:spPr/>
      <dgm:t>
        <a:bodyPr/>
        <a:lstStyle/>
        <a:p>
          <a:endParaRPr lang="en-US"/>
        </a:p>
      </dgm:t>
    </dgm:pt>
    <dgm:pt modelId="{29A75BAE-2F7A-4E0A-95FA-BE96C20F33EA}" type="sibTrans" cxnId="{BF1C8ABA-95F4-4523-9652-FB0E78A640A2}">
      <dgm:prSet/>
      <dgm:spPr/>
      <dgm:t>
        <a:bodyPr/>
        <a:lstStyle/>
        <a:p>
          <a:endParaRPr lang="en-US"/>
        </a:p>
      </dgm:t>
    </dgm:pt>
    <dgm:pt modelId="{06BC1FD8-C782-4A98-BECE-7A37A8050424}">
      <dgm:prSet/>
      <dgm:spPr/>
      <dgm:t>
        <a:bodyPr/>
        <a:lstStyle/>
        <a:p>
          <a:r>
            <a:rPr lang="en-US" dirty="0"/>
            <a:t>Bitstream or Layout (GDSII)</a:t>
          </a:r>
        </a:p>
      </dgm:t>
    </dgm:pt>
    <dgm:pt modelId="{B283570D-4F55-4EBD-B46D-BFFEB1AA9C80}" type="parTrans" cxnId="{B4DBF8BA-D196-47FD-98F1-4483A24DE273}">
      <dgm:prSet/>
      <dgm:spPr/>
      <dgm:t>
        <a:bodyPr/>
        <a:lstStyle/>
        <a:p>
          <a:endParaRPr lang="en-US"/>
        </a:p>
      </dgm:t>
    </dgm:pt>
    <dgm:pt modelId="{51F8A9D1-BB19-4D68-9499-922C7DA890DE}" type="sibTrans" cxnId="{B4DBF8BA-D196-47FD-98F1-4483A24DE273}">
      <dgm:prSet/>
      <dgm:spPr/>
      <dgm:t>
        <a:bodyPr/>
        <a:lstStyle/>
        <a:p>
          <a:endParaRPr lang="en-US"/>
        </a:p>
      </dgm:t>
    </dgm:pt>
    <dgm:pt modelId="{61322FB1-9936-4EEB-BAE0-29460B979D5B}">
      <dgm:prSet/>
      <dgm:spPr/>
      <dgm:t>
        <a:bodyPr/>
        <a:lstStyle/>
        <a:p>
          <a:r>
            <a:rPr lang="en-US" dirty="0"/>
            <a:t>Specification Review</a:t>
          </a:r>
        </a:p>
      </dgm:t>
    </dgm:pt>
    <dgm:pt modelId="{2FBD6585-861B-4668-AB2D-3DC9328C3184}" type="parTrans" cxnId="{902E5D23-0DE8-4317-B6BD-28A536554FC5}">
      <dgm:prSet/>
      <dgm:spPr/>
      <dgm:t>
        <a:bodyPr/>
        <a:lstStyle/>
        <a:p>
          <a:endParaRPr lang="en-US"/>
        </a:p>
      </dgm:t>
    </dgm:pt>
    <dgm:pt modelId="{672572FF-C4F7-4B89-B5EE-1574B2C75130}" type="sibTrans" cxnId="{902E5D23-0DE8-4317-B6BD-28A536554FC5}">
      <dgm:prSet/>
      <dgm:spPr/>
      <dgm:t>
        <a:bodyPr/>
        <a:lstStyle/>
        <a:p>
          <a:endParaRPr lang="en-US"/>
        </a:p>
      </dgm:t>
    </dgm:pt>
    <dgm:pt modelId="{D5485CC1-B060-4DBA-ABEB-006157A69854}">
      <dgm:prSet/>
      <dgm:spPr/>
      <dgm:t>
        <a:bodyPr/>
        <a:lstStyle/>
        <a:p>
          <a:r>
            <a:rPr lang="en-US" dirty="0"/>
            <a:t>Test Plan</a:t>
          </a:r>
        </a:p>
      </dgm:t>
    </dgm:pt>
    <dgm:pt modelId="{7C999255-F26E-4793-A9D4-52E5301BB339}" type="parTrans" cxnId="{59231538-8BBE-4799-9565-3CE2498A9FCF}">
      <dgm:prSet/>
      <dgm:spPr/>
      <dgm:t>
        <a:bodyPr/>
        <a:lstStyle/>
        <a:p>
          <a:endParaRPr lang="en-US"/>
        </a:p>
      </dgm:t>
    </dgm:pt>
    <dgm:pt modelId="{ED5EF884-191C-453A-A765-38344EC5BB65}" type="sibTrans" cxnId="{59231538-8BBE-4799-9565-3CE2498A9FCF}">
      <dgm:prSet/>
      <dgm:spPr/>
      <dgm:t>
        <a:bodyPr/>
        <a:lstStyle/>
        <a:p>
          <a:endParaRPr lang="en-US"/>
        </a:p>
      </dgm:t>
    </dgm:pt>
    <dgm:pt modelId="{33B2BF79-D8AB-4580-B76F-3E1AC21D0912}">
      <dgm:prSet/>
      <dgm:spPr/>
      <dgm:t>
        <a:bodyPr/>
        <a:lstStyle/>
        <a:p>
          <a:r>
            <a:rPr lang="en-US" dirty="0"/>
            <a:t>RTL Simulation</a:t>
          </a:r>
        </a:p>
      </dgm:t>
    </dgm:pt>
    <dgm:pt modelId="{A6AA515A-C5B3-4134-BA40-49CE3A8F41E3}" type="parTrans" cxnId="{E071E5EB-1DF5-4E52-B9CC-784785A263AD}">
      <dgm:prSet/>
      <dgm:spPr/>
      <dgm:t>
        <a:bodyPr/>
        <a:lstStyle/>
        <a:p>
          <a:endParaRPr lang="en-US"/>
        </a:p>
      </dgm:t>
    </dgm:pt>
    <dgm:pt modelId="{CD212E1F-D39A-4C41-B587-50096BCA4B8C}" type="sibTrans" cxnId="{E071E5EB-1DF5-4E52-B9CC-784785A263AD}">
      <dgm:prSet/>
      <dgm:spPr/>
      <dgm:t>
        <a:bodyPr/>
        <a:lstStyle/>
        <a:p>
          <a:endParaRPr lang="en-US"/>
        </a:p>
      </dgm:t>
    </dgm:pt>
    <dgm:pt modelId="{B3E45221-4124-477D-8670-400866CBD85E}">
      <dgm:prSet/>
      <dgm:spPr/>
      <dgm:t>
        <a:bodyPr/>
        <a:lstStyle/>
        <a:p>
          <a:r>
            <a:rPr lang="en-US" dirty="0"/>
            <a:t>Formal Verification</a:t>
          </a:r>
        </a:p>
      </dgm:t>
    </dgm:pt>
    <dgm:pt modelId="{970E350E-E369-44A6-828A-7974C6208A92}" type="parTrans" cxnId="{2B851D5C-FCC8-4D4D-8DE7-BB4A276D494D}">
      <dgm:prSet/>
      <dgm:spPr/>
      <dgm:t>
        <a:bodyPr/>
        <a:lstStyle/>
        <a:p>
          <a:endParaRPr lang="en-US"/>
        </a:p>
      </dgm:t>
    </dgm:pt>
    <dgm:pt modelId="{6D672565-8FFC-4A39-AC4D-9380502D6B2F}" type="sibTrans" cxnId="{2B851D5C-FCC8-4D4D-8DE7-BB4A276D494D}">
      <dgm:prSet/>
      <dgm:spPr/>
      <dgm:t>
        <a:bodyPr/>
        <a:lstStyle/>
        <a:p>
          <a:endParaRPr lang="en-US"/>
        </a:p>
      </dgm:t>
    </dgm:pt>
    <dgm:pt modelId="{41F551CD-3B63-4B91-9CEB-E1B76BAEB81B}">
      <dgm:prSet/>
      <dgm:spPr/>
      <dgm:t>
        <a:bodyPr/>
        <a:lstStyle/>
        <a:p>
          <a:r>
            <a:rPr lang="en-US" dirty="0"/>
            <a:t>Post- Synthesis Verification</a:t>
          </a:r>
        </a:p>
      </dgm:t>
    </dgm:pt>
    <dgm:pt modelId="{3E66FAA7-6B28-41F3-850D-2E37A1C3E60E}" type="parTrans" cxnId="{E1C2CD7C-6C19-4992-884D-5F87B32DE73A}">
      <dgm:prSet/>
      <dgm:spPr/>
      <dgm:t>
        <a:bodyPr/>
        <a:lstStyle/>
        <a:p>
          <a:endParaRPr lang="en-US"/>
        </a:p>
      </dgm:t>
    </dgm:pt>
    <dgm:pt modelId="{BD275AC7-A6F0-4EB7-B758-3B3BFE40A5EC}" type="sibTrans" cxnId="{E1C2CD7C-6C19-4992-884D-5F87B32DE73A}">
      <dgm:prSet/>
      <dgm:spPr/>
      <dgm:t>
        <a:bodyPr/>
        <a:lstStyle/>
        <a:p>
          <a:endParaRPr lang="en-US"/>
        </a:p>
      </dgm:t>
    </dgm:pt>
    <dgm:pt modelId="{620DF272-D2F4-4B06-8E72-36362DEEB2A4}">
      <dgm:prSet/>
      <dgm:spPr/>
      <dgm:t>
        <a:bodyPr/>
        <a:lstStyle/>
        <a:p>
          <a:r>
            <a:rPr lang="en-US" dirty="0"/>
            <a:t>Equivalence checking</a:t>
          </a:r>
        </a:p>
      </dgm:t>
    </dgm:pt>
    <dgm:pt modelId="{515156AB-AC97-4177-87EF-D6EC1FDFD020}" type="parTrans" cxnId="{ABBBF2C1-B953-489B-98EB-EA29FCF7B7A4}">
      <dgm:prSet/>
      <dgm:spPr/>
      <dgm:t>
        <a:bodyPr/>
        <a:lstStyle/>
        <a:p>
          <a:endParaRPr lang="en-US"/>
        </a:p>
      </dgm:t>
    </dgm:pt>
    <dgm:pt modelId="{762AEC88-6F5A-406F-886C-4C0457D9A6E8}" type="sibTrans" cxnId="{ABBBF2C1-B953-489B-98EB-EA29FCF7B7A4}">
      <dgm:prSet/>
      <dgm:spPr/>
      <dgm:t>
        <a:bodyPr/>
        <a:lstStyle/>
        <a:p>
          <a:endParaRPr lang="en-US"/>
        </a:p>
      </dgm:t>
    </dgm:pt>
    <dgm:pt modelId="{0149EB28-9FE7-4C3E-931E-4043D0B45EA9}">
      <dgm:prSet/>
      <dgm:spPr/>
      <dgm:t>
        <a:bodyPr/>
        <a:lstStyle/>
        <a:p>
          <a:r>
            <a:rPr lang="en-US" dirty="0"/>
            <a:t>Validation</a:t>
          </a:r>
        </a:p>
      </dgm:t>
    </dgm:pt>
    <dgm:pt modelId="{D8CA9A95-3DB9-412F-BD03-97FDFCB38E01}" type="parTrans" cxnId="{7E9326E5-501D-41A5-8B2E-D9B34EF09FAC}">
      <dgm:prSet/>
      <dgm:spPr/>
      <dgm:t>
        <a:bodyPr/>
        <a:lstStyle/>
        <a:p>
          <a:endParaRPr lang="en-US"/>
        </a:p>
      </dgm:t>
    </dgm:pt>
    <dgm:pt modelId="{038B4DC6-79AD-4C83-A50A-A2BB84345DE7}" type="sibTrans" cxnId="{7E9326E5-501D-41A5-8B2E-D9B34EF09FAC}">
      <dgm:prSet/>
      <dgm:spPr/>
      <dgm:t>
        <a:bodyPr/>
        <a:lstStyle/>
        <a:p>
          <a:endParaRPr lang="en-US"/>
        </a:p>
      </dgm:t>
    </dgm:pt>
    <dgm:pt modelId="{3480A4FF-7329-495C-B484-9E05D3E2776B}">
      <dgm:prSet/>
      <dgm:spPr/>
      <dgm:t>
        <a:bodyPr/>
        <a:lstStyle/>
        <a:p>
          <a:r>
            <a:rPr lang="en-US" dirty="0"/>
            <a:t>Emulation</a:t>
          </a:r>
        </a:p>
      </dgm:t>
    </dgm:pt>
    <dgm:pt modelId="{0EB0EE31-9906-4511-B8FF-A18B583C48BC}" type="parTrans" cxnId="{041BAB20-69AB-479B-9EC9-93F6E13A02B9}">
      <dgm:prSet/>
      <dgm:spPr/>
      <dgm:t>
        <a:bodyPr/>
        <a:lstStyle/>
        <a:p>
          <a:endParaRPr lang="en-US"/>
        </a:p>
      </dgm:t>
    </dgm:pt>
    <dgm:pt modelId="{96C3DE6B-ADA7-4F08-8433-F0312E5BF936}" type="sibTrans" cxnId="{041BAB20-69AB-479B-9EC9-93F6E13A02B9}">
      <dgm:prSet/>
      <dgm:spPr/>
      <dgm:t>
        <a:bodyPr/>
        <a:lstStyle/>
        <a:p>
          <a:endParaRPr lang="en-US"/>
        </a:p>
      </dgm:t>
    </dgm:pt>
    <dgm:pt modelId="{42E9C44A-FE3B-4FA8-8B69-930410AD2D78}">
      <dgm:prSet/>
      <dgm:spPr/>
      <dgm:t>
        <a:bodyPr/>
        <a:lstStyle/>
        <a:p>
          <a:r>
            <a:rPr lang="en-US"/>
            <a:t>Implementation &amp; (Place &amp; Route) </a:t>
          </a:r>
        </a:p>
      </dgm:t>
    </dgm:pt>
    <dgm:pt modelId="{FCFCA9AF-49F6-42EE-8075-497A00292AD0}" type="parTrans" cxnId="{B8C1277D-3B7D-49AF-838B-217103F7B4D7}">
      <dgm:prSet/>
      <dgm:spPr/>
      <dgm:t>
        <a:bodyPr/>
        <a:lstStyle/>
        <a:p>
          <a:endParaRPr lang="en-US"/>
        </a:p>
      </dgm:t>
    </dgm:pt>
    <dgm:pt modelId="{E41E49F6-58EA-45E0-A6B7-B5A415780A09}" type="sibTrans" cxnId="{B8C1277D-3B7D-49AF-838B-217103F7B4D7}">
      <dgm:prSet/>
      <dgm:spPr/>
      <dgm:t>
        <a:bodyPr/>
        <a:lstStyle/>
        <a:p>
          <a:endParaRPr lang="en-US"/>
        </a:p>
      </dgm:t>
    </dgm:pt>
    <dgm:pt modelId="{105F6683-4E3A-4ECA-A126-7521FFDBE6D4}">
      <dgm:prSet/>
      <dgm:spPr/>
      <dgm:t>
        <a:bodyPr/>
        <a:lstStyle/>
        <a:p>
          <a:r>
            <a:rPr lang="en-US" dirty="0"/>
            <a:t>Post-implementation Verification</a:t>
          </a:r>
        </a:p>
      </dgm:t>
    </dgm:pt>
    <dgm:pt modelId="{0989DD9A-C4EB-41B5-B68E-2AF903E59D41}" type="parTrans" cxnId="{613A7EFD-6C6F-4A71-9985-6791090D10E1}">
      <dgm:prSet/>
      <dgm:spPr/>
      <dgm:t>
        <a:bodyPr/>
        <a:lstStyle/>
        <a:p>
          <a:endParaRPr lang="en-US"/>
        </a:p>
      </dgm:t>
    </dgm:pt>
    <dgm:pt modelId="{5D78F29F-8ACB-4ABF-952F-73FB7A69F3CD}" type="sibTrans" cxnId="{613A7EFD-6C6F-4A71-9985-6791090D10E1}">
      <dgm:prSet/>
      <dgm:spPr/>
      <dgm:t>
        <a:bodyPr/>
        <a:lstStyle/>
        <a:p>
          <a:endParaRPr lang="en-US"/>
        </a:p>
      </dgm:t>
    </dgm:pt>
    <dgm:pt modelId="{D6B7A0E4-D7A9-4C85-8BF0-5B5BFC9ED4EB}">
      <dgm:prSet/>
      <dgm:spPr/>
      <dgm:t>
        <a:bodyPr/>
        <a:lstStyle/>
        <a:p>
          <a:endParaRPr lang="en-US" dirty="0"/>
        </a:p>
      </dgm:t>
    </dgm:pt>
    <dgm:pt modelId="{7782D392-B50F-43C7-BA33-4BE1E9A0908B}" type="parTrans" cxnId="{915A76E8-4F49-4EE1-98EF-BC17185F298E}">
      <dgm:prSet/>
      <dgm:spPr/>
      <dgm:t>
        <a:bodyPr/>
        <a:lstStyle/>
        <a:p>
          <a:endParaRPr lang="en-US"/>
        </a:p>
      </dgm:t>
    </dgm:pt>
    <dgm:pt modelId="{23C4E113-0393-4B55-A042-717975FDD269}" type="sibTrans" cxnId="{915A76E8-4F49-4EE1-98EF-BC17185F298E}">
      <dgm:prSet/>
      <dgm:spPr/>
      <dgm:t>
        <a:bodyPr/>
        <a:lstStyle/>
        <a:p>
          <a:endParaRPr lang="en-US"/>
        </a:p>
      </dgm:t>
    </dgm:pt>
    <dgm:pt modelId="{55B5C925-3263-49E4-8E6B-7B681A746B46}" type="pres">
      <dgm:prSet presAssocID="{B956E8A8-892B-4489-A8C5-40C5BD593236}" presName="linearFlow" presStyleCnt="0">
        <dgm:presLayoutVars>
          <dgm:dir/>
          <dgm:animLvl val="lvl"/>
          <dgm:resizeHandles val="exact"/>
        </dgm:presLayoutVars>
      </dgm:prSet>
      <dgm:spPr/>
    </dgm:pt>
    <dgm:pt modelId="{FA790DB0-A22F-4B9F-8840-117C287E34C3}" type="pres">
      <dgm:prSet presAssocID="{67F596AA-1A2A-406F-AB3D-9BB393183123}" presName="composite" presStyleCnt="0"/>
      <dgm:spPr/>
    </dgm:pt>
    <dgm:pt modelId="{76F709C7-D6D2-4A19-A4DB-E2FB7860CE48}" type="pres">
      <dgm:prSet presAssocID="{67F596AA-1A2A-406F-AB3D-9BB3931831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2060166-9140-41C0-9220-9FD943C65534}" type="pres">
      <dgm:prSet presAssocID="{67F596AA-1A2A-406F-AB3D-9BB393183123}" presName="parSh" presStyleLbl="node1" presStyleIdx="0" presStyleCnt="6"/>
      <dgm:spPr/>
    </dgm:pt>
    <dgm:pt modelId="{35D1DF01-B6DE-45B8-B7D4-E5EB6B1FFA8C}" type="pres">
      <dgm:prSet presAssocID="{67F596AA-1A2A-406F-AB3D-9BB393183123}" presName="desTx" presStyleLbl="fgAcc1" presStyleIdx="0" presStyleCnt="6">
        <dgm:presLayoutVars>
          <dgm:bulletEnabled val="1"/>
        </dgm:presLayoutVars>
      </dgm:prSet>
      <dgm:spPr/>
    </dgm:pt>
    <dgm:pt modelId="{A30A4B9F-E945-4624-9C73-566EB823560B}" type="pres">
      <dgm:prSet presAssocID="{597667B1-4332-4B4B-8981-95971CEBE1B0}" presName="sibTrans" presStyleLbl="sibTrans2D1" presStyleIdx="0" presStyleCnt="5"/>
      <dgm:spPr/>
    </dgm:pt>
    <dgm:pt modelId="{341BCE95-854C-416C-97C4-B6492A253E9F}" type="pres">
      <dgm:prSet presAssocID="{597667B1-4332-4B4B-8981-95971CEBE1B0}" presName="connTx" presStyleLbl="sibTrans2D1" presStyleIdx="0" presStyleCnt="5"/>
      <dgm:spPr/>
    </dgm:pt>
    <dgm:pt modelId="{E11894FE-7D9A-49FC-B698-2E1C2D60FB44}" type="pres">
      <dgm:prSet presAssocID="{64F2EC0D-6E83-4DC2-A646-22231D72074A}" presName="composite" presStyleCnt="0"/>
      <dgm:spPr/>
    </dgm:pt>
    <dgm:pt modelId="{3CD428DF-66A6-41F2-A56D-A8DFA12E470E}" type="pres">
      <dgm:prSet presAssocID="{64F2EC0D-6E83-4DC2-A646-22231D72074A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17B13DB-BB94-4DE9-B11E-EDD1609C6E1F}" type="pres">
      <dgm:prSet presAssocID="{64F2EC0D-6E83-4DC2-A646-22231D72074A}" presName="parSh" presStyleLbl="node1" presStyleIdx="1" presStyleCnt="6"/>
      <dgm:spPr/>
    </dgm:pt>
    <dgm:pt modelId="{F9DBD998-AFAE-4108-B7B9-FBDD408F7EB0}" type="pres">
      <dgm:prSet presAssocID="{64F2EC0D-6E83-4DC2-A646-22231D72074A}" presName="desTx" presStyleLbl="fgAcc1" presStyleIdx="1" presStyleCnt="6">
        <dgm:presLayoutVars>
          <dgm:bulletEnabled val="1"/>
        </dgm:presLayoutVars>
      </dgm:prSet>
      <dgm:spPr/>
    </dgm:pt>
    <dgm:pt modelId="{74B7D3BC-835D-4C17-AAB4-C2FD5398EB06}" type="pres">
      <dgm:prSet presAssocID="{347CB596-8624-4C07-8CA9-AB6453A6AA15}" presName="sibTrans" presStyleLbl="sibTrans2D1" presStyleIdx="1" presStyleCnt="5"/>
      <dgm:spPr/>
    </dgm:pt>
    <dgm:pt modelId="{D11D43A6-28ED-4B97-870D-0456C3809F2B}" type="pres">
      <dgm:prSet presAssocID="{347CB596-8624-4C07-8CA9-AB6453A6AA15}" presName="connTx" presStyleLbl="sibTrans2D1" presStyleIdx="1" presStyleCnt="5"/>
      <dgm:spPr/>
    </dgm:pt>
    <dgm:pt modelId="{CF6C3996-A848-4EA7-B55A-A5D8077CE138}" type="pres">
      <dgm:prSet presAssocID="{76CD6C9A-0811-45BA-A5A8-64CE5A655C4B}" presName="composite" presStyleCnt="0"/>
      <dgm:spPr/>
    </dgm:pt>
    <dgm:pt modelId="{67FF7DF7-D1A9-46E9-9472-F68A92A4821C}" type="pres">
      <dgm:prSet presAssocID="{76CD6C9A-0811-45BA-A5A8-64CE5A655C4B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6E60492-B24B-4485-9591-CEEED5D9AD06}" type="pres">
      <dgm:prSet presAssocID="{76CD6C9A-0811-45BA-A5A8-64CE5A655C4B}" presName="parSh" presStyleLbl="node1" presStyleIdx="2" presStyleCnt="6"/>
      <dgm:spPr/>
    </dgm:pt>
    <dgm:pt modelId="{F498D22E-44A0-4D7E-9E29-33C338412829}" type="pres">
      <dgm:prSet presAssocID="{76CD6C9A-0811-45BA-A5A8-64CE5A655C4B}" presName="desTx" presStyleLbl="fgAcc1" presStyleIdx="2" presStyleCnt="6">
        <dgm:presLayoutVars>
          <dgm:bulletEnabled val="1"/>
        </dgm:presLayoutVars>
      </dgm:prSet>
      <dgm:spPr/>
    </dgm:pt>
    <dgm:pt modelId="{33DB0B40-04D0-48FD-BFEB-F77581BBCA09}" type="pres">
      <dgm:prSet presAssocID="{B8E6A300-8BD6-45ED-8F6B-47015AC218C4}" presName="sibTrans" presStyleLbl="sibTrans2D1" presStyleIdx="2" presStyleCnt="5"/>
      <dgm:spPr/>
    </dgm:pt>
    <dgm:pt modelId="{8B9707B3-9CE5-4AB0-863F-C5FD6D9A50EC}" type="pres">
      <dgm:prSet presAssocID="{B8E6A300-8BD6-45ED-8F6B-47015AC218C4}" presName="connTx" presStyleLbl="sibTrans2D1" presStyleIdx="2" presStyleCnt="5"/>
      <dgm:spPr/>
    </dgm:pt>
    <dgm:pt modelId="{D474F1C7-919F-4C89-8338-6E6C995391FE}" type="pres">
      <dgm:prSet presAssocID="{E75E76BA-6875-4700-979F-D792CB5D8130}" presName="composite" presStyleCnt="0"/>
      <dgm:spPr/>
    </dgm:pt>
    <dgm:pt modelId="{0B50C81D-FC19-4F01-99B1-9DBD7231B504}" type="pres">
      <dgm:prSet presAssocID="{E75E76BA-6875-4700-979F-D792CB5D8130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74D6436-6A73-47AE-A420-740838BED478}" type="pres">
      <dgm:prSet presAssocID="{E75E76BA-6875-4700-979F-D792CB5D8130}" presName="parSh" presStyleLbl="node1" presStyleIdx="3" presStyleCnt="6"/>
      <dgm:spPr/>
    </dgm:pt>
    <dgm:pt modelId="{BC9AD131-C0BA-4AED-9A99-A7B071C8C4AF}" type="pres">
      <dgm:prSet presAssocID="{E75E76BA-6875-4700-979F-D792CB5D8130}" presName="desTx" presStyleLbl="fgAcc1" presStyleIdx="3" presStyleCnt="6">
        <dgm:presLayoutVars>
          <dgm:bulletEnabled val="1"/>
        </dgm:presLayoutVars>
      </dgm:prSet>
      <dgm:spPr/>
    </dgm:pt>
    <dgm:pt modelId="{38DF5260-2306-4814-8F22-62CCF5784956}" type="pres">
      <dgm:prSet presAssocID="{29A75BAE-2F7A-4E0A-95FA-BE96C20F33EA}" presName="sibTrans" presStyleLbl="sibTrans2D1" presStyleIdx="3" presStyleCnt="5"/>
      <dgm:spPr/>
    </dgm:pt>
    <dgm:pt modelId="{AA256C89-B605-4E5C-9AE6-189543AFEA5B}" type="pres">
      <dgm:prSet presAssocID="{29A75BAE-2F7A-4E0A-95FA-BE96C20F33EA}" presName="connTx" presStyleLbl="sibTrans2D1" presStyleIdx="3" presStyleCnt="5"/>
      <dgm:spPr/>
    </dgm:pt>
    <dgm:pt modelId="{3CD58570-D068-4CAB-B46C-85B36923241F}" type="pres">
      <dgm:prSet presAssocID="{42E9C44A-FE3B-4FA8-8B69-930410AD2D78}" presName="composite" presStyleCnt="0"/>
      <dgm:spPr/>
    </dgm:pt>
    <dgm:pt modelId="{BE916E1C-90F4-41F0-9767-6C9B10543DC4}" type="pres">
      <dgm:prSet presAssocID="{42E9C44A-FE3B-4FA8-8B69-930410AD2D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6943BD3-4283-4B23-BBD0-C2FFA3E03374}" type="pres">
      <dgm:prSet presAssocID="{42E9C44A-FE3B-4FA8-8B69-930410AD2D78}" presName="parSh" presStyleLbl="node1" presStyleIdx="4" presStyleCnt="6"/>
      <dgm:spPr/>
    </dgm:pt>
    <dgm:pt modelId="{D61B9A1C-092C-4159-9BAF-BED57FD4E4DE}" type="pres">
      <dgm:prSet presAssocID="{42E9C44A-FE3B-4FA8-8B69-930410AD2D78}" presName="desTx" presStyleLbl="fgAcc1" presStyleIdx="4" presStyleCnt="6" custScaleX="130085">
        <dgm:presLayoutVars>
          <dgm:bulletEnabled val="1"/>
        </dgm:presLayoutVars>
      </dgm:prSet>
      <dgm:spPr/>
    </dgm:pt>
    <dgm:pt modelId="{F7A8976E-6CFF-490C-9AEA-D2AB630AEAB9}" type="pres">
      <dgm:prSet presAssocID="{E41E49F6-58EA-45E0-A6B7-B5A415780A09}" presName="sibTrans" presStyleLbl="sibTrans2D1" presStyleIdx="4" presStyleCnt="5"/>
      <dgm:spPr/>
    </dgm:pt>
    <dgm:pt modelId="{AFBA3F50-0EAD-4B48-AA63-F02DB6FE2A1B}" type="pres">
      <dgm:prSet presAssocID="{E41E49F6-58EA-45E0-A6B7-B5A415780A09}" presName="connTx" presStyleLbl="sibTrans2D1" presStyleIdx="4" presStyleCnt="5"/>
      <dgm:spPr/>
    </dgm:pt>
    <dgm:pt modelId="{B57FFA75-35D4-453E-82F9-8E008172A348}" type="pres">
      <dgm:prSet presAssocID="{06BC1FD8-C782-4A98-BECE-7A37A8050424}" presName="composite" presStyleCnt="0"/>
      <dgm:spPr/>
    </dgm:pt>
    <dgm:pt modelId="{757443B6-106B-4E39-8B7B-83950BAE9389}" type="pres">
      <dgm:prSet presAssocID="{06BC1FD8-C782-4A98-BECE-7A37A8050424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99C199D-E79B-4E8B-834C-4F84C0D017B7}" type="pres">
      <dgm:prSet presAssocID="{06BC1FD8-C782-4A98-BECE-7A37A8050424}" presName="parSh" presStyleLbl="node1" presStyleIdx="5" presStyleCnt="6"/>
      <dgm:spPr/>
    </dgm:pt>
    <dgm:pt modelId="{4C7C3AEC-3AFA-4BFD-AE3B-B1AB386AF3DE}" type="pres">
      <dgm:prSet presAssocID="{06BC1FD8-C782-4A98-BECE-7A37A8050424}" presName="desTx" presStyleLbl="fgAcc1" presStyleIdx="5" presStyleCnt="6">
        <dgm:presLayoutVars>
          <dgm:bulletEnabled val="1"/>
        </dgm:presLayoutVars>
      </dgm:prSet>
      <dgm:spPr/>
    </dgm:pt>
  </dgm:ptLst>
  <dgm:cxnLst>
    <dgm:cxn modelId="{A91F8000-6526-49DB-AE7D-6E1AEA6BB76A}" type="presOf" srcId="{E41E49F6-58EA-45E0-A6B7-B5A415780A09}" destId="{F7A8976E-6CFF-490C-9AEA-D2AB630AEAB9}" srcOrd="0" destOrd="0" presId="urn:microsoft.com/office/officeart/2005/8/layout/process3"/>
    <dgm:cxn modelId="{EE722303-7FF4-4BC9-8A90-20C008F86B07}" type="presOf" srcId="{E75E76BA-6875-4700-979F-D792CB5D8130}" destId="{0B50C81D-FC19-4F01-99B1-9DBD7231B504}" srcOrd="0" destOrd="0" presId="urn:microsoft.com/office/officeart/2005/8/layout/process3"/>
    <dgm:cxn modelId="{5400090B-2D42-49F0-95DE-D577B74CE75B}" type="presOf" srcId="{67F596AA-1A2A-406F-AB3D-9BB393183123}" destId="{72060166-9140-41C0-9220-9FD943C65534}" srcOrd="1" destOrd="0" presId="urn:microsoft.com/office/officeart/2005/8/layout/process3"/>
    <dgm:cxn modelId="{F7EC350C-B1AA-4970-BEFE-A8818EC7B068}" type="presOf" srcId="{D5485CC1-B060-4DBA-ABEB-006157A69854}" destId="{F9DBD998-AFAE-4108-B7B9-FBDD408F7EB0}" srcOrd="0" destOrd="0" presId="urn:microsoft.com/office/officeart/2005/8/layout/process3"/>
    <dgm:cxn modelId="{1883490E-0958-45FD-8B1C-2F1D12659443}" type="presOf" srcId="{347CB596-8624-4C07-8CA9-AB6453A6AA15}" destId="{D11D43A6-28ED-4B97-870D-0456C3809F2B}" srcOrd="1" destOrd="0" presId="urn:microsoft.com/office/officeart/2005/8/layout/process3"/>
    <dgm:cxn modelId="{B4C25C12-4588-4470-AF7E-6C8D8EA826E1}" srcId="{B956E8A8-892B-4489-A8C5-40C5BD593236}" destId="{76CD6C9A-0811-45BA-A5A8-64CE5A655C4B}" srcOrd="2" destOrd="0" parTransId="{30D47A29-61DC-4489-AC4F-AD3789A630E0}" sibTransId="{B8E6A300-8BD6-45ED-8F6B-47015AC218C4}"/>
    <dgm:cxn modelId="{A0F59517-28A6-45BD-BBB4-E75E8CC43260}" type="presOf" srcId="{E75E76BA-6875-4700-979F-D792CB5D8130}" destId="{D74D6436-6A73-47AE-A420-740838BED478}" srcOrd="1" destOrd="0" presId="urn:microsoft.com/office/officeart/2005/8/layout/process3"/>
    <dgm:cxn modelId="{E4E0061D-AD98-46D8-A8E1-E79D703B3C26}" type="presOf" srcId="{64F2EC0D-6E83-4DC2-A646-22231D72074A}" destId="{3CD428DF-66A6-41F2-A56D-A8DFA12E470E}" srcOrd="0" destOrd="0" presId="urn:microsoft.com/office/officeart/2005/8/layout/process3"/>
    <dgm:cxn modelId="{9CA79E1E-8F5A-4AB5-BF92-6C5413D80D74}" srcId="{B956E8A8-892B-4489-A8C5-40C5BD593236}" destId="{64F2EC0D-6E83-4DC2-A646-22231D72074A}" srcOrd="1" destOrd="0" parTransId="{EFE17CE9-9EAA-4685-BD59-7F77500812E8}" sibTransId="{347CB596-8624-4C07-8CA9-AB6453A6AA15}"/>
    <dgm:cxn modelId="{041BAB20-69AB-479B-9EC9-93F6E13A02B9}" srcId="{06BC1FD8-C782-4A98-BECE-7A37A8050424}" destId="{3480A4FF-7329-495C-B484-9E05D3E2776B}" srcOrd="1" destOrd="0" parTransId="{0EB0EE31-9906-4511-B8FF-A18B583C48BC}" sibTransId="{96C3DE6B-ADA7-4F08-8433-F0312E5BF936}"/>
    <dgm:cxn modelId="{2C6CCA22-B8C8-4B68-BF9E-A5BF72D698E3}" type="presOf" srcId="{105F6683-4E3A-4ECA-A126-7521FFDBE6D4}" destId="{D61B9A1C-092C-4159-9BAF-BED57FD4E4DE}" srcOrd="0" destOrd="0" presId="urn:microsoft.com/office/officeart/2005/8/layout/process3"/>
    <dgm:cxn modelId="{5F603723-AF7D-4B95-BA16-AB6A108189FD}" type="presOf" srcId="{0149EB28-9FE7-4C3E-931E-4043D0B45EA9}" destId="{4C7C3AEC-3AFA-4BFD-AE3B-B1AB386AF3DE}" srcOrd="0" destOrd="0" presId="urn:microsoft.com/office/officeart/2005/8/layout/process3"/>
    <dgm:cxn modelId="{902E5D23-0DE8-4317-B6BD-28A536554FC5}" srcId="{67F596AA-1A2A-406F-AB3D-9BB393183123}" destId="{61322FB1-9936-4EEB-BAE0-29460B979D5B}" srcOrd="0" destOrd="0" parTransId="{2FBD6585-861B-4668-AB2D-3DC9328C3184}" sibTransId="{672572FF-C4F7-4B89-B5EE-1574B2C75130}"/>
    <dgm:cxn modelId="{D51B052A-1DF8-4B48-BAB5-3DB8B0D58598}" type="presOf" srcId="{33B2BF79-D8AB-4580-B76F-3E1AC21D0912}" destId="{F498D22E-44A0-4D7E-9E29-33C338412829}" srcOrd="0" destOrd="0" presId="urn:microsoft.com/office/officeart/2005/8/layout/process3"/>
    <dgm:cxn modelId="{59231538-8BBE-4799-9565-3CE2498A9FCF}" srcId="{64F2EC0D-6E83-4DC2-A646-22231D72074A}" destId="{D5485CC1-B060-4DBA-ABEB-006157A69854}" srcOrd="0" destOrd="0" parTransId="{7C999255-F26E-4793-A9D4-52E5301BB339}" sibTransId="{ED5EF884-191C-453A-A765-38344EC5BB65}"/>
    <dgm:cxn modelId="{CFD79A39-4EA3-4976-B9A1-917C10668071}" type="presOf" srcId="{42E9C44A-FE3B-4FA8-8B69-930410AD2D78}" destId="{86943BD3-4283-4B23-BBD0-C2FFA3E03374}" srcOrd="1" destOrd="0" presId="urn:microsoft.com/office/officeart/2005/8/layout/process3"/>
    <dgm:cxn modelId="{9324C33B-F641-485A-A024-550108724B0F}" type="presOf" srcId="{29A75BAE-2F7A-4E0A-95FA-BE96C20F33EA}" destId="{AA256C89-B605-4E5C-9AE6-189543AFEA5B}" srcOrd="1" destOrd="0" presId="urn:microsoft.com/office/officeart/2005/8/layout/process3"/>
    <dgm:cxn modelId="{F3176640-BD9D-4651-8205-011827832002}" srcId="{B956E8A8-892B-4489-A8C5-40C5BD593236}" destId="{67F596AA-1A2A-406F-AB3D-9BB393183123}" srcOrd="0" destOrd="0" parTransId="{43DA5589-8686-4939-BED7-8CBB25CDCD31}" sibTransId="{597667B1-4332-4B4B-8981-95971CEBE1B0}"/>
    <dgm:cxn modelId="{2B851D5C-FCC8-4D4D-8DE7-BB4A276D494D}" srcId="{76CD6C9A-0811-45BA-A5A8-64CE5A655C4B}" destId="{B3E45221-4124-477D-8670-400866CBD85E}" srcOrd="1" destOrd="0" parTransId="{970E350E-E369-44A6-828A-7974C6208A92}" sibTransId="{6D672565-8FFC-4A39-AC4D-9380502D6B2F}"/>
    <dgm:cxn modelId="{B9D3525F-6EAA-4BE4-B979-C74A8516B2B7}" type="presOf" srcId="{D6B7A0E4-D7A9-4C85-8BF0-5B5BFC9ED4EB}" destId="{4C7C3AEC-3AFA-4BFD-AE3B-B1AB386AF3DE}" srcOrd="0" destOrd="2" presId="urn:microsoft.com/office/officeart/2005/8/layout/process3"/>
    <dgm:cxn modelId="{5870DE5F-52FA-4073-B326-74F7CA300EE8}" type="presOf" srcId="{41F551CD-3B63-4B91-9CEB-E1B76BAEB81B}" destId="{BC9AD131-C0BA-4AED-9A99-A7B071C8C4AF}" srcOrd="0" destOrd="0" presId="urn:microsoft.com/office/officeart/2005/8/layout/process3"/>
    <dgm:cxn modelId="{F031ED47-2A0B-44FA-A387-C42073BFEDDB}" type="presOf" srcId="{42E9C44A-FE3B-4FA8-8B69-930410AD2D78}" destId="{BE916E1C-90F4-41F0-9767-6C9B10543DC4}" srcOrd="0" destOrd="0" presId="urn:microsoft.com/office/officeart/2005/8/layout/process3"/>
    <dgm:cxn modelId="{9438EE71-F2D0-46BC-8442-6C5F3AB88835}" type="presOf" srcId="{06BC1FD8-C782-4A98-BECE-7A37A8050424}" destId="{199C199D-E79B-4E8B-834C-4F84C0D017B7}" srcOrd="1" destOrd="0" presId="urn:microsoft.com/office/officeart/2005/8/layout/process3"/>
    <dgm:cxn modelId="{E6587F53-64B6-485E-A754-CB96948565A1}" type="presOf" srcId="{E41E49F6-58EA-45E0-A6B7-B5A415780A09}" destId="{AFBA3F50-0EAD-4B48-AA63-F02DB6FE2A1B}" srcOrd="1" destOrd="0" presId="urn:microsoft.com/office/officeart/2005/8/layout/process3"/>
    <dgm:cxn modelId="{4CFCFE57-7259-4A61-8C40-76B312EB3CFF}" type="presOf" srcId="{61322FB1-9936-4EEB-BAE0-29460B979D5B}" destId="{35D1DF01-B6DE-45B8-B7D4-E5EB6B1FFA8C}" srcOrd="0" destOrd="0" presId="urn:microsoft.com/office/officeart/2005/8/layout/process3"/>
    <dgm:cxn modelId="{D879B478-2209-4C85-B52F-6BA7EA377B76}" type="presOf" srcId="{347CB596-8624-4C07-8CA9-AB6453A6AA15}" destId="{74B7D3BC-835D-4C17-AAB4-C2FD5398EB06}" srcOrd="0" destOrd="0" presId="urn:microsoft.com/office/officeart/2005/8/layout/process3"/>
    <dgm:cxn modelId="{11DEF97A-6239-48E4-AF66-26A13ADD8B62}" type="presOf" srcId="{3480A4FF-7329-495C-B484-9E05D3E2776B}" destId="{4C7C3AEC-3AFA-4BFD-AE3B-B1AB386AF3DE}" srcOrd="0" destOrd="1" presId="urn:microsoft.com/office/officeart/2005/8/layout/process3"/>
    <dgm:cxn modelId="{E724C17C-5CA1-4FEF-B788-6AFDC29EEAB5}" type="presOf" srcId="{B8E6A300-8BD6-45ED-8F6B-47015AC218C4}" destId="{33DB0B40-04D0-48FD-BFEB-F77581BBCA09}" srcOrd="0" destOrd="0" presId="urn:microsoft.com/office/officeart/2005/8/layout/process3"/>
    <dgm:cxn modelId="{E1C2CD7C-6C19-4992-884D-5F87B32DE73A}" srcId="{E75E76BA-6875-4700-979F-D792CB5D8130}" destId="{41F551CD-3B63-4B91-9CEB-E1B76BAEB81B}" srcOrd="0" destOrd="0" parTransId="{3E66FAA7-6B28-41F3-850D-2E37A1C3E60E}" sibTransId="{BD275AC7-A6F0-4EB7-B758-3B3BFE40A5EC}"/>
    <dgm:cxn modelId="{B8C1277D-3B7D-49AF-838B-217103F7B4D7}" srcId="{B956E8A8-892B-4489-A8C5-40C5BD593236}" destId="{42E9C44A-FE3B-4FA8-8B69-930410AD2D78}" srcOrd="4" destOrd="0" parTransId="{FCFCA9AF-49F6-42EE-8075-497A00292AD0}" sibTransId="{E41E49F6-58EA-45E0-A6B7-B5A415780A09}"/>
    <dgm:cxn modelId="{8BE68B88-2A0B-4C7B-8405-578F11A34EE7}" type="presOf" srcId="{76CD6C9A-0811-45BA-A5A8-64CE5A655C4B}" destId="{67FF7DF7-D1A9-46E9-9472-F68A92A4821C}" srcOrd="0" destOrd="0" presId="urn:microsoft.com/office/officeart/2005/8/layout/process3"/>
    <dgm:cxn modelId="{8E188490-F60A-45D3-82C8-7648BFBAE11B}" type="presOf" srcId="{B8E6A300-8BD6-45ED-8F6B-47015AC218C4}" destId="{8B9707B3-9CE5-4AB0-863F-C5FD6D9A50EC}" srcOrd="1" destOrd="0" presId="urn:microsoft.com/office/officeart/2005/8/layout/process3"/>
    <dgm:cxn modelId="{A9CFEB98-0FC2-4FD3-AC77-FF17E05E9380}" type="presOf" srcId="{597667B1-4332-4B4B-8981-95971CEBE1B0}" destId="{A30A4B9F-E945-4624-9C73-566EB823560B}" srcOrd="0" destOrd="0" presId="urn:microsoft.com/office/officeart/2005/8/layout/process3"/>
    <dgm:cxn modelId="{D475DFA0-6802-4C49-BE8F-4BC430A615EE}" type="presOf" srcId="{76CD6C9A-0811-45BA-A5A8-64CE5A655C4B}" destId="{A6E60492-B24B-4485-9591-CEEED5D9AD06}" srcOrd="1" destOrd="0" presId="urn:microsoft.com/office/officeart/2005/8/layout/process3"/>
    <dgm:cxn modelId="{225279A3-209B-4748-811A-7E8D5350B609}" type="presOf" srcId="{597667B1-4332-4B4B-8981-95971CEBE1B0}" destId="{341BCE95-854C-416C-97C4-B6492A253E9F}" srcOrd="1" destOrd="0" presId="urn:microsoft.com/office/officeart/2005/8/layout/process3"/>
    <dgm:cxn modelId="{6BE405AA-1B6E-4A70-98E1-064FF305D31D}" type="presOf" srcId="{67F596AA-1A2A-406F-AB3D-9BB393183123}" destId="{76F709C7-D6D2-4A19-A4DB-E2FB7860CE48}" srcOrd="0" destOrd="0" presId="urn:microsoft.com/office/officeart/2005/8/layout/process3"/>
    <dgm:cxn modelId="{B2C017B5-7C93-4D21-BA62-21B7D0831959}" type="presOf" srcId="{64F2EC0D-6E83-4DC2-A646-22231D72074A}" destId="{517B13DB-BB94-4DE9-B11E-EDD1609C6E1F}" srcOrd="1" destOrd="0" presId="urn:microsoft.com/office/officeart/2005/8/layout/process3"/>
    <dgm:cxn modelId="{9D7C3EB6-460B-4083-8251-7BC79E976FFC}" type="presOf" srcId="{06BC1FD8-C782-4A98-BECE-7A37A8050424}" destId="{757443B6-106B-4E39-8B7B-83950BAE9389}" srcOrd="0" destOrd="0" presId="urn:microsoft.com/office/officeart/2005/8/layout/process3"/>
    <dgm:cxn modelId="{BF1C8ABA-95F4-4523-9652-FB0E78A640A2}" srcId="{B956E8A8-892B-4489-A8C5-40C5BD593236}" destId="{E75E76BA-6875-4700-979F-D792CB5D8130}" srcOrd="3" destOrd="0" parTransId="{1BE597C9-70A8-48AE-8967-C099A6B5ACF7}" sibTransId="{29A75BAE-2F7A-4E0A-95FA-BE96C20F33EA}"/>
    <dgm:cxn modelId="{B4DBF8BA-D196-47FD-98F1-4483A24DE273}" srcId="{B956E8A8-892B-4489-A8C5-40C5BD593236}" destId="{06BC1FD8-C782-4A98-BECE-7A37A8050424}" srcOrd="5" destOrd="0" parTransId="{B283570D-4F55-4EBD-B46D-BFFEB1AA9C80}" sibTransId="{51F8A9D1-BB19-4D68-9499-922C7DA890DE}"/>
    <dgm:cxn modelId="{ABBBF2C1-B953-489B-98EB-EA29FCF7B7A4}" srcId="{E75E76BA-6875-4700-979F-D792CB5D8130}" destId="{620DF272-D2F4-4B06-8E72-36362DEEB2A4}" srcOrd="1" destOrd="0" parTransId="{515156AB-AC97-4177-87EF-D6EC1FDFD020}" sibTransId="{762AEC88-6F5A-406F-886C-4C0457D9A6E8}"/>
    <dgm:cxn modelId="{F6CEF7C3-A8A4-4601-81CC-89BA685571AA}" type="presOf" srcId="{B956E8A8-892B-4489-A8C5-40C5BD593236}" destId="{55B5C925-3263-49E4-8E6B-7B681A746B46}" srcOrd="0" destOrd="0" presId="urn:microsoft.com/office/officeart/2005/8/layout/process3"/>
    <dgm:cxn modelId="{A430B3CF-AA28-4A77-81BA-C13E6CD2A09E}" type="presOf" srcId="{620DF272-D2F4-4B06-8E72-36362DEEB2A4}" destId="{BC9AD131-C0BA-4AED-9A99-A7B071C8C4AF}" srcOrd="0" destOrd="1" presId="urn:microsoft.com/office/officeart/2005/8/layout/process3"/>
    <dgm:cxn modelId="{7E9326E5-501D-41A5-8B2E-D9B34EF09FAC}" srcId="{06BC1FD8-C782-4A98-BECE-7A37A8050424}" destId="{0149EB28-9FE7-4C3E-931E-4043D0B45EA9}" srcOrd="0" destOrd="0" parTransId="{D8CA9A95-3DB9-412F-BD03-97FDFCB38E01}" sibTransId="{038B4DC6-79AD-4C83-A50A-A2BB84345DE7}"/>
    <dgm:cxn modelId="{915A76E8-4F49-4EE1-98EF-BC17185F298E}" srcId="{06BC1FD8-C782-4A98-BECE-7A37A8050424}" destId="{D6B7A0E4-D7A9-4C85-8BF0-5B5BFC9ED4EB}" srcOrd="2" destOrd="0" parTransId="{7782D392-B50F-43C7-BA33-4BE1E9A0908B}" sibTransId="{23C4E113-0393-4B55-A042-717975FDD269}"/>
    <dgm:cxn modelId="{E071E5EB-1DF5-4E52-B9CC-784785A263AD}" srcId="{76CD6C9A-0811-45BA-A5A8-64CE5A655C4B}" destId="{33B2BF79-D8AB-4580-B76F-3E1AC21D0912}" srcOrd="0" destOrd="0" parTransId="{A6AA515A-C5B3-4134-BA40-49CE3A8F41E3}" sibTransId="{CD212E1F-D39A-4C41-B587-50096BCA4B8C}"/>
    <dgm:cxn modelId="{106F12FB-77F0-44D0-B04C-D54A47E3EA17}" type="presOf" srcId="{29A75BAE-2F7A-4E0A-95FA-BE96C20F33EA}" destId="{38DF5260-2306-4814-8F22-62CCF5784956}" srcOrd="0" destOrd="0" presId="urn:microsoft.com/office/officeart/2005/8/layout/process3"/>
    <dgm:cxn modelId="{24A37CFB-C059-4521-B316-77C864565D52}" type="presOf" srcId="{B3E45221-4124-477D-8670-400866CBD85E}" destId="{F498D22E-44A0-4D7E-9E29-33C338412829}" srcOrd="0" destOrd="1" presId="urn:microsoft.com/office/officeart/2005/8/layout/process3"/>
    <dgm:cxn modelId="{613A7EFD-6C6F-4A71-9985-6791090D10E1}" srcId="{42E9C44A-FE3B-4FA8-8B69-930410AD2D78}" destId="{105F6683-4E3A-4ECA-A126-7521FFDBE6D4}" srcOrd="0" destOrd="0" parTransId="{0989DD9A-C4EB-41B5-B68E-2AF903E59D41}" sibTransId="{5D78F29F-8ACB-4ABF-952F-73FB7A69F3CD}"/>
    <dgm:cxn modelId="{5563045C-BE12-4443-BB60-513784740DE7}" type="presParOf" srcId="{55B5C925-3263-49E4-8E6B-7B681A746B46}" destId="{FA790DB0-A22F-4B9F-8840-117C287E34C3}" srcOrd="0" destOrd="0" presId="urn:microsoft.com/office/officeart/2005/8/layout/process3"/>
    <dgm:cxn modelId="{8188866B-99A4-4D31-B56D-0639234E6FEB}" type="presParOf" srcId="{FA790DB0-A22F-4B9F-8840-117C287E34C3}" destId="{76F709C7-D6D2-4A19-A4DB-E2FB7860CE48}" srcOrd="0" destOrd="0" presId="urn:microsoft.com/office/officeart/2005/8/layout/process3"/>
    <dgm:cxn modelId="{76F4FDC5-6A50-4EF9-B2A6-EED61B10F425}" type="presParOf" srcId="{FA790DB0-A22F-4B9F-8840-117C287E34C3}" destId="{72060166-9140-41C0-9220-9FD943C65534}" srcOrd="1" destOrd="0" presId="urn:microsoft.com/office/officeart/2005/8/layout/process3"/>
    <dgm:cxn modelId="{B34CA989-CAD9-4BD9-AFA6-D7B64FE11678}" type="presParOf" srcId="{FA790DB0-A22F-4B9F-8840-117C287E34C3}" destId="{35D1DF01-B6DE-45B8-B7D4-E5EB6B1FFA8C}" srcOrd="2" destOrd="0" presId="urn:microsoft.com/office/officeart/2005/8/layout/process3"/>
    <dgm:cxn modelId="{2F12E25A-1A55-48E4-93F6-62856BDC195E}" type="presParOf" srcId="{55B5C925-3263-49E4-8E6B-7B681A746B46}" destId="{A30A4B9F-E945-4624-9C73-566EB823560B}" srcOrd="1" destOrd="0" presId="urn:microsoft.com/office/officeart/2005/8/layout/process3"/>
    <dgm:cxn modelId="{5D266F19-EA77-4098-B823-F46EA34AA62F}" type="presParOf" srcId="{A30A4B9F-E945-4624-9C73-566EB823560B}" destId="{341BCE95-854C-416C-97C4-B6492A253E9F}" srcOrd="0" destOrd="0" presId="urn:microsoft.com/office/officeart/2005/8/layout/process3"/>
    <dgm:cxn modelId="{CF858BC0-8A04-4D60-8E1C-5004A5BA9C8C}" type="presParOf" srcId="{55B5C925-3263-49E4-8E6B-7B681A746B46}" destId="{E11894FE-7D9A-49FC-B698-2E1C2D60FB44}" srcOrd="2" destOrd="0" presId="urn:microsoft.com/office/officeart/2005/8/layout/process3"/>
    <dgm:cxn modelId="{35C0A785-80A4-4F78-B236-32E364DD4469}" type="presParOf" srcId="{E11894FE-7D9A-49FC-B698-2E1C2D60FB44}" destId="{3CD428DF-66A6-41F2-A56D-A8DFA12E470E}" srcOrd="0" destOrd="0" presId="urn:microsoft.com/office/officeart/2005/8/layout/process3"/>
    <dgm:cxn modelId="{2F56A2CC-756D-4AD4-BFED-91F07375F7A0}" type="presParOf" srcId="{E11894FE-7D9A-49FC-B698-2E1C2D60FB44}" destId="{517B13DB-BB94-4DE9-B11E-EDD1609C6E1F}" srcOrd="1" destOrd="0" presId="urn:microsoft.com/office/officeart/2005/8/layout/process3"/>
    <dgm:cxn modelId="{D2CEE955-E67C-4BDA-B41F-057A17E025E0}" type="presParOf" srcId="{E11894FE-7D9A-49FC-B698-2E1C2D60FB44}" destId="{F9DBD998-AFAE-4108-B7B9-FBDD408F7EB0}" srcOrd="2" destOrd="0" presId="urn:microsoft.com/office/officeart/2005/8/layout/process3"/>
    <dgm:cxn modelId="{B58D06B2-5D12-41F8-A430-2A1F162A8C56}" type="presParOf" srcId="{55B5C925-3263-49E4-8E6B-7B681A746B46}" destId="{74B7D3BC-835D-4C17-AAB4-C2FD5398EB06}" srcOrd="3" destOrd="0" presId="urn:microsoft.com/office/officeart/2005/8/layout/process3"/>
    <dgm:cxn modelId="{98F4FB77-7826-4CA8-9265-8C3A1CAD6B88}" type="presParOf" srcId="{74B7D3BC-835D-4C17-AAB4-C2FD5398EB06}" destId="{D11D43A6-28ED-4B97-870D-0456C3809F2B}" srcOrd="0" destOrd="0" presId="urn:microsoft.com/office/officeart/2005/8/layout/process3"/>
    <dgm:cxn modelId="{C60D7DB6-6F07-4A01-961C-70C9F55DC1B7}" type="presParOf" srcId="{55B5C925-3263-49E4-8E6B-7B681A746B46}" destId="{CF6C3996-A848-4EA7-B55A-A5D8077CE138}" srcOrd="4" destOrd="0" presId="urn:microsoft.com/office/officeart/2005/8/layout/process3"/>
    <dgm:cxn modelId="{5F14CAA5-7AFB-4E2F-B7A9-4A0933751500}" type="presParOf" srcId="{CF6C3996-A848-4EA7-B55A-A5D8077CE138}" destId="{67FF7DF7-D1A9-46E9-9472-F68A92A4821C}" srcOrd="0" destOrd="0" presId="urn:microsoft.com/office/officeart/2005/8/layout/process3"/>
    <dgm:cxn modelId="{4A80829A-54E6-44A7-9777-05BF1F079D57}" type="presParOf" srcId="{CF6C3996-A848-4EA7-B55A-A5D8077CE138}" destId="{A6E60492-B24B-4485-9591-CEEED5D9AD06}" srcOrd="1" destOrd="0" presId="urn:microsoft.com/office/officeart/2005/8/layout/process3"/>
    <dgm:cxn modelId="{91E28C52-0D56-44D7-99B9-61CA865E11C8}" type="presParOf" srcId="{CF6C3996-A848-4EA7-B55A-A5D8077CE138}" destId="{F498D22E-44A0-4D7E-9E29-33C338412829}" srcOrd="2" destOrd="0" presId="urn:microsoft.com/office/officeart/2005/8/layout/process3"/>
    <dgm:cxn modelId="{645DEDE7-E476-4D68-BCDE-6AB232E81F4F}" type="presParOf" srcId="{55B5C925-3263-49E4-8E6B-7B681A746B46}" destId="{33DB0B40-04D0-48FD-BFEB-F77581BBCA09}" srcOrd="5" destOrd="0" presId="urn:microsoft.com/office/officeart/2005/8/layout/process3"/>
    <dgm:cxn modelId="{0FC5FAE0-3B68-4C9B-8CC5-74319ACF0519}" type="presParOf" srcId="{33DB0B40-04D0-48FD-BFEB-F77581BBCA09}" destId="{8B9707B3-9CE5-4AB0-863F-C5FD6D9A50EC}" srcOrd="0" destOrd="0" presId="urn:microsoft.com/office/officeart/2005/8/layout/process3"/>
    <dgm:cxn modelId="{6EA3ACB3-91FE-49E5-8C61-CC1B865EFE0C}" type="presParOf" srcId="{55B5C925-3263-49E4-8E6B-7B681A746B46}" destId="{D474F1C7-919F-4C89-8338-6E6C995391FE}" srcOrd="6" destOrd="0" presId="urn:microsoft.com/office/officeart/2005/8/layout/process3"/>
    <dgm:cxn modelId="{D79E6B98-D79E-484E-9837-76B6EEFD92D2}" type="presParOf" srcId="{D474F1C7-919F-4C89-8338-6E6C995391FE}" destId="{0B50C81D-FC19-4F01-99B1-9DBD7231B504}" srcOrd="0" destOrd="0" presId="urn:microsoft.com/office/officeart/2005/8/layout/process3"/>
    <dgm:cxn modelId="{E106D4B8-2C74-4674-8390-613A0D9E1652}" type="presParOf" srcId="{D474F1C7-919F-4C89-8338-6E6C995391FE}" destId="{D74D6436-6A73-47AE-A420-740838BED478}" srcOrd="1" destOrd="0" presId="urn:microsoft.com/office/officeart/2005/8/layout/process3"/>
    <dgm:cxn modelId="{8DE17505-7B3E-4DEA-9133-54B1C6006A02}" type="presParOf" srcId="{D474F1C7-919F-4C89-8338-6E6C995391FE}" destId="{BC9AD131-C0BA-4AED-9A99-A7B071C8C4AF}" srcOrd="2" destOrd="0" presId="urn:microsoft.com/office/officeart/2005/8/layout/process3"/>
    <dgm:cxn modelId="{67780665-9395-42A3-9A22-7A96914299B7}" type="presParOf" srcId="{55B5C925-3263-49E4-8E6B-7B681A746B46}" destId="{38DF5260-2306-4814-8F22-62CCF5784956}" srcOrd="7" destOrd="0" presId="urn:microsoft.com/office/officeart/2005/8/layout/process3"/>
    <dgm:cxn modelId="{5CBD0D58-72EF-4410-ACA6-CC6E053AD153}" type="presParOf" srcId="{38DF5260-2306-4814-8F22-62CCF5784956}" destId="{AA256C89-B605-4E5C-9AE6-189543AFEA5B}" srcOrd="0" destOrd="0" presId="urn:microsoft.com/office/officeart/2005/8/layout/process3"/>
    <dgm:cxn modelId="{F41A0143-E9F2-4BFE-9B3C-0B5F4AE595C6}" type="presParOf" srcId="{55B5C925-3263-49E4-8E6B-7B681A746B46}" destId="{3CD58570-D068-4CAB-B46C-85B36923241F}" srcOrd="8" destOrd="0" presId="urn:microsoft.com/office/officeart/2005/8/layout/process3"/>
    <dgm:cxn modelId="{3C15785C-1BE5-4234-8B0E-7FD9D92599AD}" type="presParOf" srcId="{3CD58570-D068-4CAB-B46C-85B36923241F}" destId="{BE916E1C-90F4-41F0-9767-6C9B10543DC4}" srcOrd="0" destOrd="0" presId="urn:microsoft.com/office/officeart/2005/8/layout/process3"/>
    <dgm:cxn modelId="{864B22E0-24CD-4621-8D57-6BB40D6E983F}" type="presParOf" srcId="{3CD58570-D068-4CAB-B46C-85B36923241F}" destId="{86943BD3-4283-4B23-BBD0-C2FFA3E03374}" srcOrd="1" destOrd="0" presId="urn:microsoft.com/office/officeart/2005/8/layout/process3"/>
    <dgm:cxn modelId="{688ED10B-A1DA-4BC5-895E-267A11B9EC52}" type="presParOf" srcId="{3CD58570-D068-4CAB-B46C-85B36923241F}" destId="{D61B9A1C-092C-4159-9BAF-BED57FD4E4DE}" srcOrd="2" destOrd="0" presId="urn:microsoft.com/office/officeart/2005/8/layout/process3"/>
    <dgm:cxn modelId="{9AA78E6D-8CFE-4AE1-9E82-B5C128381D3D}" type="presParOf" srcId="{55B5C925-3263-49E4-8E6B-7B681A746B46}" destId="{F7A8976E-6CFF-490C-9AEA-D2AB630AEAB9}" srcOrd="9" destOrd="0" presId="urn:microsoft.com/office/officeart/2005/8/layout/process3"/>
    <dgm:cxn modelId="{D1DBE74E-FAA7-47ED-A85D-49AB989198A4}" type="presParOf" srcId="{F7A8976E-6CFF-490C-9AEA-D2AB630AEAB9}" destId="{AFBA3F50-0EAD-4B48-AA63-F02DB6FE2A1B}" srcOrd="0" destOrd="0" presId="urn:microsoft.com/office/officeart/2005/8/layout/process3"/>
    <dgm:cxn modelId="{B98E51FC-DC08-4BC9-9EF5-4C69A79211D4}" type="presParOf" srcId="{55B5C925-3263-49E4-8E6B-7B681A746B46}" destId="{B57FFA75-35D4-453E-82F9-8E008172A348}" srcOrd="10" destOrd="0" presId="urn:microsoft.com/office/officeart/2005/8/layout/process3"/>
    <dgm:cxn modelId="{87BB0BF0-9E95-4D15-A480-70EC5A149875}" type="presParOf" srcId="{B57FFA75-35D4-453E-82F9-8E008172A348}" destId="{757443B6-106B-4E39-8B7B-83950BAE9389}" srcOrd="0" destOrd="0" presId="urn:microsoft.com/office/officeart/2005/8/layout/process3"/>
    <dgm:cxn modelId="{E2EA2ABA-C154-47EB-A3E7-0A9D7936BC0E}" type="presParOf" srcId="{B57FFA75-35D4-453E-82F9-8E008172A348}" destId="{199C199D-E79B-4E8B-834C-4F84C0D017B7}" srcOrd="1" destOrd="0" presId="urn:microsoft.com/office/officeart/2005/8/layout/process3"/>
    <dgm:cxn modelId="{5EDB1B54-ED48-4C6E-99BD-6FE709C8CCD4}" type="presParOf" srcId="{B57FFA75-35D4-453E-82F9-8E008172A348}" destId="{4C7C3AEC-3AFA-4BFD-AE3B-B1AB386AF3D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00D1C-1DCD-4E84-BD8A-D11A06E3789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B2213F-587E-4C96-BAB1-9BC568C9E479}">
      <dgm:prSet phldrT="[Text]"/>
      <dgm:spPr/>
      <dgm:t>
        <a:bodyPr/>
        <a:lstStyle/>
        <a:p>
          <a:r>
            <a:rPr lang="en-US" dirty="0"/>
            <a:t>Host</a:t>
          </a:r>
        </a:p>
      </dgm:t>
    </dgm:pt>
    <dgm:pt modelId="{A96DA7C1-4211-4215-BECE-FC13A5871C86}" type="parTrans" cxnId="{170DA331-B418-4696-B796-BF6292ED752E}">
      <dgm:prSet/>
      <dgm:spPr/>
      <dgm:t>
        <a:bodyPr/>
        <a:lstStyle/>
        <a:p>
          <a:endParaRPr lang="en-US"/>
        </a:p>
      </dgm:t>
    </dgm:pt>
    <dgm:pt modelId="{542775FD-24EF-453D-9DDD-12638BF6F254}" type="sibTrans" cxnId="{170DA331-B418-4696-B796-BF6292ED752E}">
      <dgm:prSet/>
      <dgm:spPr/>
      <dgm:t>
        <a:bodyPr/>
        <a:lstStyle/>
        <a:p>
          <a:endParaRPr lang="en-US"/>
        </a:p>
      </dgm:t>
    </dgm:pt>
    <dgm:pt modelId="{440AA064-014F-4D32-A242-550D0E0A5F7A}" type="asst">
      <dgm:prSet phldrT="[Text]"/>
      <dgm:spPr/>
      <dgm:t>
        <a:bodyPr/>
        <a:lstStyle/>
        <a:p>
          <a:r>
            <a:rPr lang="en-US" dirty="0"/>
            <a:t>Hub</a:t>
          </a:r>
        </a:p>
      </dgm:t>
    </dgm:pt>
    <dgm:pt modelId="{41829E2B-BC8B-4A80-8AC3-7DBB78A69D73}" type="parTrans" cxnId="{2BF5416C-4E42-4B75-B930-2FB62A3F3DCC}">
      <dgm:prSet/>
      <dgm:spPr/>
      <dgm:t>
        <a:bodyPr/>
        <a:lstStyle/>
        <a:p>
          <a:endParaRPr lang="en-US"/>
        </a:p>
      </dgm:t>
    </dgm:pt>
    <dgm:pt modelId="{6426AFB0-7B30-4156-BDD9-BCD3132100FF}" type="sibTrans" cxnId="{2BF5416C-4E42-4B75-B930-2FB62A3F3DCC}">
      <dgm:prSet/>
      <dgm:spPr/>
      <dgm:t>
        <a:bodyPr/>
        <a:lstStyle/>
        <a:p>
          <a:endParaRPr lang="en-US"/>
        </a:p>
      </dgm:t>
    </dgm:pt>
    <dgm:pt modelId="{8F2B90CD-D152-4F7B-8FDA-099962C1F389}">
      <dgm:prSet phldrT="[Text]"/>
      <dgm:spPr/>
      <dgm:t>
        <a:bodyPr/>
        <a:lstStyle/>
        <a:p>
          <a:r>
            <a:rPr lang="en-US" dirty="0"/>
            <a:t>Hub</a:t>
          </a:r>
        </a:p>
      </dgm:t>
    </dgm:pt>
    <dgm:pt modelId="{79F1BA37-1002-4A6A-9AFC-8C2FE1CFE834}" type="parTrans" cxnId="{CF46C0C6-3DC7-4471-9AF7-804BBA6579E6}">
      <dgm:prSet/>
      <dgm:spPr/>
      <dgm:t>
        <a:bodyPr/>
        <a:lstStyle/>
        <a:p>
          <a:endParaRPr lang="en-US"/>
        </a:p>
      </dgm:t>
    </dgm:pt>
    <dgm:pt modelId="{9BA45F47-F70F-4CFE-97D8-9ACB97B51249}" type="sibTrans" cxnId="{CF46C0C6-3DC7-4471-9AF7-804BBA6579E6}">
      <dgm:prSet/>
      <dgm:spPr/>
      <dgm:t>
        <a:bodyPr/>
        <a:lstStyle/>
        <a:p>
          <a:endParaRPr lang="en-US"/>
        </a:p>
      </dgm:t>
    </dgm:pt>
    <dgm:pt modelId="{DDB10351-B683-4DC8-AFE1-EC5D79A8268C}">
      <dgm:prSet phldrT="[Text]"/>
      <dgm:spPr/>
      <dgm:t>
        <a:bodyPr/>
        <a:lstStyle/>
        <a:p>
          <a:r>
            <a:rPr lang="en-US" dirty="0"/>
            <a:t>Hub</a:t>
          </a:r>
        </a:p>
      </dgm:t>
    </dgm:pt>
    <dgm:pt modelId="{E6486337-6F82-4D44-90BA-30275202AD5A}" type="parTrans" cxnId="{0B1A4CD1-D2A2-4BBE-90BF-B8B10854746F}">
      <dgm:prSet/>
      <dgm:spPr/>
      <dgm:t>
        <a:bodyPr/>
        <a:lstStyle/>
        <a:p>
          <a:endParaRPr lang="en-US"/>
        </a:p>
      </dgm:t>
    </dgm:pt>
    <dgm:pt modelId="{3790813F-0269-4545-9431-F1C5A92F993E}" type="sibTrans" cxnId="{0B1A4CD1-D2A2-4BBE-90BF-B8B10854746F}">
      <dgm:prSet/>
      <dgm:spPr/>
      <dgm:t>
        <a:bodyPr/>
        <a:lstStyle/>
        <a:p>
          <a:endParaRPr lang="en-US"/>
        </a:p>
      </dgm:t>
    </dgm:pt>
    <dgm:pt modelId="{2BEF2AE7-C143-491F-99B6-4BFBEEDD78D8}">
      <dgm:prSet phldrT="[Text]"/>
      <dgm:spPr/>
      <dgm:t>
        <a:bodyPr/>
        <a:lstStyle/>
        <a:p>
          <a:r>
            <a:rPr lang="en-US" dirty="0"/>
            <a:t>Hub</a:t>
          </a:r>
        </a:p>
      </dgm:t>
    </dgm:pt>
    <dgm:pt modelId="{072B4838-6202-4BD7-8E91-67358E15E342}" type="parTrans" cxnId="{D9D42AC3-6FBD-448F-A5E5-FC6A30ED8670}">
      <dgm:prSet/>
      <dgm:spPr/>
      <dgm:t>
        <a:bodyPr/>
        <a:lstStyle/>
        <a:p>
          <a:endParaRPr lang="en-US"/>
        </a:p>
      </dgm:t>
    </dgm:pt>
    <dgm:pt modelId="{F3A6EA62-BC40-48E3-9AC1-087361B9E389}" type="sibTrans" cxnId="{D9D42AC3-6FBD-448F-A5E5-FC6A30ED8670}">
      <dgm:prSet/>
      <dgm:spPr/>
      <dgm:t>
        <a:bodyPr/>
        <a:lstStyle/>
        <a:p>
          <a:endParaRPr lang="en-US"/>
        </a:p>
      </dgm:t>
    </dgm:pt>
    <dgm:pt modelId="{54B93492-3C2F-459A-B5E6-A5D31F4D48F8}">
      <dgm:prSet/>
      <dgm:spPr/>
      <dgm:t>
        <a:bodyPr/>
        <a:lstStyle/>
        <a:p>
          <a:r>
            <a:rPr lang="en-US" dirty="0" err="1"/>
            <a:t>Func</a:t>
          </a:r>
          <a:endParaRPr lang="en-US" dirty="0"/>
        </a:p>
      </dgm:t>
    </dgm:pt>
    <dgm:pt modelId="{964CAA5B-9DBB-4EA1-BB0B-FDCB7A9637E3}" type="parTrans" cxnId="{0196EDBD-69EC-43F1-82DE-A22A07B59C1B}">
      <dgm:prSet/>
      <dgm:spPr/>
      <dgm:t>
        <a:bodyPr/>
        <a:lstStyle/>
        <a:p>
          <a:endParaRPr lang="en-US"/>
        </a:p>
      </dgm:t>
    </dgm:pt>
    <dgm:pt modelId="{C66FA485-81C7-4A1F-AE4D-3BE5B92C182C}" type="sibTrans" cxnId="{0196EDBD-69EC-43F1-82DE-A22A07B59C1B}">
      <dgm:prSet/>
      <dgm:spPr/>
      <dgm:t>
        <a:bodyPr/>
        <a:lstStyle/>
        <a:p>
          <a:endParaRPr lang="en-US"/>
        </a:p>
      </dgm:t>
    </dgm:pt>
    <dgm:pt modelId="{306A575A-437B-45E5-99B9-F0D5F858C03C}">
      <dgm:prSet/>
      <dgm:spPr/>
      <dgm:t>
        <a:bodyPr/>
        <a:lstStyle/>
        <a:p>
          <a:r>
            <a:rPr lang="en-US" dirty="0" err="1"/>
            <a:t>Func</a:t>
          </a:r>
          <a:endParaRPr lang="en-US" dirty="0"/>
        </a:p>
      </dgm:t>
    </dgm:pt>
    <dgm:pt modelId="{80B418D0-2FD3-4633-839B-C4403D0F9FDB}" type="parTrans" cxnId="{5368EA6B-0D84-473A-9168-C47D2B5A8BFC}">
      <dgm:prSet/>
      <dgm:spPr/>
      <dgm:t>
        <a:bodyPr/>
        <a:lstStyle/>
        <a:p>
          <a:endParaRPr lang="en-US"/>
        </a:p>
      </dgm:t>
    </dgm:pt>
    <dgm:pt modelId="{FD6CA2F0-3DB7-43C6-B7AB-F7FA669D1329}" type="sibTrans" cxnId="{5368EA6B-0D84-473A-9168-C47D2B5A8BFC}">
      <dgm:prSet/>
      <dgm:spPr/>
      <dgm:t>
        <a:bodyPr/>
        <a:lstStyle/>
        <a:p>
          <a:endParaRPr lang="en-US"/>
        </a:p>
      </dgm:t>
    </dgm:pt>
    <dgm:pt modelId="{698E47A5-4503-418D-88BB-E28FBF48FB84}">
      <dgm:prSet/>
      <dgm:spPr/>
      <dgm:t>
        <a:bodyPr/>
        <a:lstStyle/>
        <a:p>
          <a:r>
            <a:rPr lang="en-US" dirty="0" err="1"/>
            <a:t>Func</a:t>
          </a:r>
          <a:endParaRPr lang="en-US" dirty="0"/>
        </a:p>
      </dgm:t>
    </dgm:pt>
    <dgm:pt modelId="{0DD1AE7B-D451-4404-B69E-198CE7508AA4}" type="parTrans" cxnId="{D331F1E7-8471-4323-A96E-DC87D98E90EB}">
      <dgm:prSet/>
      <dgm:spPr/>
      <dgm:t>
        <a:bodyPr/>
        <a:lstStyle/>
        <a:p>
          <a:endParaRPr lang="en-US"/>
        </a:p>
      </dgm:t>
    </dgm:pt>
    <dgm:pt modelId="{511C733C-BF1B-4982-A832-F33AFC914061}" type="sibTrans" cxnId="{D331F1E7-8471-4323-A96E-DC87D98E90EB}">
      <dgm:prSet/>
      <dgm:spPr/>
      <dgm:t>
        <a:bodyPr/>
        <a:lstStyle/>
        <a:p>
          <a:endParaRPr lang="en-US"/>
        </a:p>
      </dgm:t>
    </dgm:pt>
    <dgm:pt modelId="{D7BEE4FC-924F-46D4-BE34-96E359B169B1}">
      <dgm:prSet/>
      <dgm:spPr/>
      <dgm:t>
        <a:bodyPr/>
        <a:lstStyle/>
        <a:p>
          <a:r>
            <a:rPr lang="en-US" dirty="0"/>
            <a:t>Hub</a:t>
          </a:r>
        </a:p>
      </dgm:t>
    </dgm:pt>
    <dgm:pt modelId="{5E841FDE-1E95-4158-BA78-126B7B41C6A5}" type="parTrans" cxnId="{DA3526EB-7906-4911-BD8B-F5FFB774D529}">
      <dgm:prSet/>
      <dgm:spPr/>
      <dgm:t>
        <a:bodyPr/>
        <a:lstStyle/>
        <a:p>
          <a:endParaRPr lang="en-US"/>
        </a:p>
      </dgm:t>
    </dgm:pt>
    <dgm:pt modelId="{512890AD-8454-4B59-88BA-D2A178841855}" type="sibTrans" cxnId="{DA3526EB-7906-4911-BD8B-F5FFB774D529}">
      <dgm:prSet/>
      <dgm:spPr/>
      <dgm:t>
        <a:bodyPr/>
        <a:lstStyle/>
        <a:p>
          <a:endParaRPr lang="en-US"/>
        </a:p>
      </dgm:t>
    </dgm:pt>
    <dgm:pt modelId="{15925CAB-254C-4EF6-9920-A73DF6E218EB}">
      <dgm:prSet/>
      <dgm:spPr/>
      <dgm:t>
        <a:bodyPr/>
        <a:lstStyle/>
        <a:p>
          <a:r>
            <a:rPr lang="en-US" dirty="0" err="1"/>
            <a:t>Func</a:t>
          </a:r>
          <a:endParaRPr lang="en-US" dirty="0"/>
        </a:p>
      </dgm:t>
    </dgm:pt>
    <dgm:pt modelId="{7460C6F2-AA76-406F-95F8-4D3F2AB79082}" type="parTrans" cxnId="{B8DB2D97-2C8B-4B92-BDEC-C1188A130B0B}">
      <dgm:prSet/>
      <dgm:spPr/>
      <dgm:t>
        <a:bodyPr/>
        <a:lstStyle/>
        <a:p>
          <a:endParaRPr lang="en-US"/>
        </a:p>
      </dgm:t>
    </dgm:pt>
    <dgm:pt modelId="{BB458514-9290-428F-839F-26E24F2F5EF4}" type="sibTrans" cxnId="{B8DB2D97-2C8B-4B92-BDEC-C1188A130B0B}">
      <dgm:prSet/>
      <dgm:spPr/>
      <dgm:t>
        <a:bodyPr/>
        <a:lstStyle/>
        <a:p>
          <a:endParaRPr lang="en-US"/>
        </a:p>
      </dgm:t>
    </dgm:pt>
    <dgm:pt modelId="{1A400350-F3A8-4E38-85FD-71DC2E74D1C3}">
      <dgm:prSet/>
      <dgm:spPr/>
      <dgm:t>
        <a:bodyPr/>
        <a:lstStyle/>
        <a:p>
          <a:r>
            <a:rPr lang="en-US" dirty="0" err="1"/>
            <a:t>Func</a:t>
          </a:r>
          <a:endParaRPr lang="en-US" dirty="0"/>
        </a:p>
      </dgm:t>
    </dgm:pt>
    <dgm:pt modelId="{98409DB3-6EA1-4358-88E6-8AF31C5A3D62}" type="parTrans" cxnId="{0992C828-61FD-4D62-9820-0221D49298E0}">
      <dgm:prSet/>
      <dgm:spPr/>
      <dgm:t>
        <a:bodyPr/>
        <a:lstStyle/>
        <a:p>
          <a:endParaRPr lang="en-US"/>
        </a:p>
      </dgm:t>
    </dgm:pt>
    <dgm:pt modelId="{32DEEF83-B080-40D6-B5C6-D560D8FC4350}" type="sibTrans" cxnId="{0992C828-61FD-4D62-9820-0221D49298E0}">
      <dgm:prSet/>
      <dgm:spPr/>
      <dgm:t>
        <a:bodyPr/>
        <a:lstStyle/>
        <a:p>
          <a:endParaRPr lang="en-US"/>
        </a:p>
      </dgm:t>
    </dgm:pt>
    <dgm:pt modelId="{F5068DE5-16D6-497A-93B3-5BD8D1809AA8}" type="pres">
      <dgm:prSet presAssocID="{3AD00D1C-1DCD-4E84-BD8A-D11A06E378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84569B8-AC14-4458-9BE6-7EEDF82CAA4F}" type="pres">
      <dgm:prSet presAssocID="{B9B2213F-587E-4C96-BAB1-9BC568C9E479}" presName="hierRoot1" presStyleCnt="0">
        <dgm:presLayoutVars>
          <dgm:hierBranch val="init"/>
        </dgm:presLayoutVars>
      </dgm:prSet>
      <dgm:spPr/>
    </dgm:pt>
    <dgm:pt modelId="{8EBA81DE-FC3F-489F-8E79-8D93D145730E}" type="pres">
      <dgm:prSet presAssocID="{B9B2213F-587E-4C96-BAB1-9BC568C9E479}" presName="rootComposite1" presStyleCnt="0"/>
      <dgm:spPr/>
    </dgm:pt>
    <dgm:pt modelId="{FF4468B5-49CA-48FE-A177-99F8EC5CF5B8}" type="pres">
      <dgm:prSet presAssocID="{B9B2213F-587E-4C96-BAB1-9BC568C9E479}" presName="rootText1" presStyleLbl="node0" presStyleIdx="0" presStyleCnt="1">
        <dgm:presLayoutVars>
          <dgm:chPref val="3"/>
        </dgm:presLayoutVars>
      </dgm:prSet>
      <dgm:spPr/>
    </dgm:pt>
    <dgm:pt modelId="{D104ABD1-4773-4246-A41B-BEB3BD447DEE}" type="pres">
      <dgm:prSet presAssocID="{B9B2213F-587E-4C96-BAB1-9BC568C9E479}" presName="rootConnector1" presStyleLbl="node1" presStyleIdx="0" presStyleCnt="0"/>
      <dgm:spPr/>
    </dgm:pt>
    <dgm:pt modelId="{8B6478ED-44F1-4207-A151-BB85C8F12A6E}" type="pres">
      <dgm:prSet presAssocID="{B9B2213F-587E-4C96-BAB1-9BC568C9E479}" presName="hierChild2" presStyleCnt="0"/>
      <dgm:spPr/>
    </dgm:pt>
    <dgm:pt modelId="{1E0C2C81-BA97-47B9-9A3F-5DB3E4017762}" type="pres">
      <dgm:prSet presAssocID="{79F1BA37-1002-4A6A-9AFC-8C2FE1CFE834}" presName="Name37" presStyleLbl="parChTrans1D2" presStyleIdx="0" presStyleCnt="4"/>
      <dgm:spPr/>
    </dgm:pt>
    <dgm:pt modelId="{66EFC1E6-65D1-4A27-A0EC-39DDB3418EA6}" type="pres">
      <dgm:prSet presAssocID="{8F2B90CD-D152-4F7B-8FDA-099962C1F389}" presName="hierRoot2" presStyleCnt="0">
        <dgm:presLayoutVars>
          <dgm:hierBranch val="init"/>
        </dgm:presLayoutVars>
      </dgm:prSet>
      <dgm:spPr/>
    </dgm:pt>
    <dgm:pt modelId="{1B7246F3-FB1F-403D-A8D1-F4555C280C97}" type="pres">
      <dgm:prSet presAssocID="{8F2B90CD-D152-4F7B-8FDA-099962C1F389}" presName="rootComposite" presStyleCnt="0"/>
      <dgm:spPr/>
    </dgm:pt>
    <dgm:pt modelId="{FB3A450A-5A83-4A86-A74F-F0973FC1EE5D}" type="pres">
      <dgm:prSet presAssocID="{8F2B90CD-D152-4F7B-8FDA-099962C1F389}" presName="rootText" presStyleLbl="node2" presStyleIdx="0" presStyleCnt="3" custLinFactNeighborY="-53404">
        <dgm:presLayoutVars>
          <dgm:chPref val="3"/>
        </dgm:presLayoutVars>
      </dgm:prSet>
      <dgm:spPr/>
    </dgm:pt>
    <dgm:pt modelId="{B723F923-7D7E-447D-A09E-A615DD2F7BC1}" type="pres">
      <dgm:prSet presAssocID="{8F2B90CD-D152-4F7B-8FDA-099962C1F389}" presName="rootConnector" presStyleLbl="node2" presStyleIdx="0" presStyleCnt="3"/>
      <dgm:spPr/>
    </dgm:pt>
    <dgm:pt modelId="{274AEFFB-5B68-4510-BF63-D62AC79B2941}" type="pres">
      <dgm:prSet presAssocID="{8F2B90CD-D152-4F7B-8FDA-099962C1F389}" presName="hierChild4" presStyleCnt="0"/>
      <dgm:spPr/>
    </dgm:pt>
    <dgm:pt modelId="{C3B2D7A4-418B-4C4B-832C-DE2CDC69C58E}" type="pres">
      <dgm:prSet presAssocID="{0DD1AE7B-D451-4404-B69E-198CE7508AA4}" presName="Name37" presStyleLbl="parChTrans1D3" presStyleIdx="0" presStyleCnt="4"/>
      <dgm:spPr/>
    </dgm:pt>
    <dgm:pt modelId="{ED169775-7E9F-408C-8F84-FF39ADEE0F4D}" type="pres">
      <dgm:prSet presAssocID="{698E47A5-4503-418D-88BB-E28FBF48FB84}" presName="hierRoot2" presStyleCnt="0">
        <dgm:presLayoutVars>
          <dgm:hierBranch val="init"/>
        </dgm:presLayoutVars>
      </dgm:prSet>
      <dgm:spPr/>
    </dgm:pt>
    <dgm:pt modelId="{AE782B38-B5B5-46C4-919B-42B7DE51E3D7}" type="pres">
      <dgm:prSet presAssocID="{698E47A5-4503-418D-88BB-E28FBF48FB84}" presName="rootComposite" presStyleCnt="0"/>
      <dgm:spPr/>
    </dgm:pt>
    <dgm:pt modelId="{7DAE9C6C-27CC-462C-896F-17E944F1AA89}" type="pres">
      <dgm:prSet presAssocID="{698E47A5-4503-418D-88BB-E28FBF48FB84}" presName="rootText" presStyleLbl="node3" presStyleIdx="0" presStyleCnt="4" custLinFactX="-32105" custLinFactNeighborX="-100000" custLinFactNeighborY="8432">
        <dgm:presLayoutVars>
          <dgm:chPref val="3"/>
        </dgm:presLayoutVars>
      </dgm:prSet>
      <dgm:spPr/>
    </dgm:pt>
    <dgm:pt modelId="{E1022260-B9C8-4F5E-AF94-95A3A1DB8AB7}" type="pres">
      <dgm:prSet presAssocID="{698E47A5-4503-418D-88BB-E28FBF48FB84}" presName="rootConnector" presStyleLbl="node3" presStyleIdx="0" presStyleCnt="4"/>
      <dgm:spPr/>
    </dgm:pt>
    <dgm:pt modelId="{FFC1755F-696D-4961-82BA-D8F0150F093F}" type="pres">
      <dgm:prSet presAssocID="{698E47A5-4503-418D-88BB-E28FBF48FB84}" presName="hierChild4" presStyleCnt="0"/>
      <dgm:spPr/>
    </dgm:pt>
    <dgm:pt modelId="{7AEDDCA8-25DF-4DBE-9C80-5B11A8D9443E}" type="pres">
      <dgm:prSet presAssocID="{698E47A5-4503-418D-88BB-E28FBF48FB84}" presName="hierChild5" presStyleCnt="0"/>
      <dgm:spPr/>
    </dgm:pt>
    <dgm:pt modelId="{7D042F4A-640D-4BCB-B482-1CAEDC713F08}" type="pres">
      <dgm:prSet presAssocID="{8F2B90CD-D152-4F7B-8FDA-099962C1F389}" presName="hierChild5" presStyleCnt="0"/>
      <dgm:spPr/>
    </dgm:pt>
    <dgm:pt modelId="{51255E1C-C143-447D-B158-157DCBB1952B}" type="pres">
      <dgm:prSet presAssocID="{E6486337-6F82-4D44-90BA-30275202AD5A}" presName="Name37" presStyleLbl="parChTrans1D2" presStyleIdx="1" presStyleCnt="4"/>
      <dgm:spPr/>
    </dgm:pt>
    <dgm:pt modelId="{C99D3E5A-D556-42CD-BB75-328FCC8BA8B5}" type="pres">
      <dgm:prSet presAssocID="{DDB10351-B683-4DC8-AFE1-EC5D79A8268C}" presName="hierRoot2" presStyleCnt="0">
        <dgm:presLayoutVars>
          <dgm:hierBranch val="init"/>
        </dgm:presLayoutVars>
      </dgm:prSet>
      <dgm:spPr/>
    </dgm:pt>
    <dgm:pt modelId="{D72A6BDB-A567-4C64-A161-2EE60754379B}" type="pres">
      <dgm:prSet presAssocID="{DDB10351-B683-4DC8-AFE1-EC5D79A8268C}" presName="rootComposite" presStyleCnt="0"/>
      <dgm:spPr/>
    </dgm:pt>
    <dgm:pt modelId="{330A52C4-3B29-4580-AFE9-0F2A3D885396}" type="pres">
      <dgm:prSet presAssocID="{DDB10351-B683-4DC8-AFE1-EC5D79A8268C}" presName="rootText" presStyleLbl="node2" presStyleIdx="1" presStyleCnt="3" custLinFactNeighborX="-1696" custLinFactNeighborY="-84322">
        <dgm:presLayoutVars>
          <dgm:chPref val="3"/>
        </dgm:presLayoutVars>
      </dgm:prSet>
      <dgm:spPr/>
    </dgm:pt>
    <dgm:pt modelId="{A44A471A-2FAD-48B5-B383-42E85429D6E7}" type="pres">
      <dgm:prSet presAssocID="{DDB10351-B683-4DC8-AFE1-EC5D79A8268C}" presName="rootConnector" presStyleLbl="node2" presStyleIdx="1" presStyleCnt="3"/>
      <dgm:spPr/>
    </dgm:pt>
    <dgm:pt modelId="{ADB7CCE1-1541-4E71-918D-EE04664FC91F}" type="pres">
      <dgm:prSet presAssocID="{DDB10351-B683-4DC8-AFE1-EC5D79A8268C}" presName="hierChild4" presStyleCnt="0"/>
      <dgm:spPr/>
    </dgm:pt>
    <dgm:pt modelId="{CF2416FE-85EC-42D0-BC1A-BC45ADB2D60D}" type="pres">
      <dgm:prSet presAssocID="{5E841FDE-1E95-4158-BA78-126B7B41C6A5}" presName="Name37" presStyleLbl="parChTrans1D3" presStyleIdx="1" presStyleCnt="4"/>
      <dgm:spPr/>
    </dgm:pt>
    <dgm:pt modelId="{920A5217-FCB4-4AE4-9980-DFB87EB459FD}" type="pres">
      <dgm:prSet presAssocID="{D7BEE4FC-924F-46D4-BE34-96E359B169B1}" presName="hierRoot2" presStyleCnt="0">
        <dgm:presLayoutVars>
          <dgm:hierBranch val="init"/>
        </dgm:presLayoutVars>
      </dgm:prSet>
      <dgm:spPr/>
    </dgm:pt>
    <dgm:pt modelId="{26BD8EA5-1003-4A04-903A-834A8FE3C72B}" type="pres">
      <dgm:prSet presAssocID="{D7BEE4FC-924F-46D4-BE34-96E359B169B1}" presName="rootComposite" presStyleCnt="0"/>
      <dgm:spPr/>
    </dgm:pt>
    <dgm:pt modelId="{4AB20C6B-9950-4415-9815-D0200D043AF4}" type="pres">
      <dgm:prSet presAssocID="{D7BEE4FC-924F-46D4-BE34-96E359B169B1}" presName="rootText" presStyleLbl="node3" presStyleIdx="1" presStyleCnt="4" custLinFactNeighborX="-26696" custLinFactNeighborY="-45114">
        <dgm:presLayoutVars>
          <dgm:chPref val="3"/>
        </dgm:presLayoutVars>
      </dgm:prSet>
      <dgm:spPr/>
    </dgm:pt>
    <dgm:pt modelId="{71404FC2-1209-45C3-9974-221E5090BA2B}" type="pres">
      <dgm:prSet presAssocID="{D7BEE4FC-924F-46D4-BE34-96E359B169B1}" presName="rootConnector" presStyleLbl="node3" presStyleIdx="1" presStyleCnt="4"/>
      <dgm:spPr/>
    </dgm:pt>
    <dgm:pt modelId="{647D03C2-1720-4104-AFBB-A20D2E244215}" type="pres">
      <dgm:prSet presAssocID="{D7BEE4FC-924F-46D4-BE34-96E359B169B1}" presName="hierChild4" presStyleCnt="0"/>
      <dgm:spPr/>
    </dgm:pt>
    <dgm:pt modelId="{6B094A54-C8EC-48BB-917D-2DDB43CC84DD}" type="pres">
      <dgm:prSet presAssocID="{7460C6F2-AA76-406F-95F8-4D3F2AB79082}" presName="Name37" presStyleLbl="parChTrans1D4" presStyleIdx="0" presStyleCnt="2"/>
      <dgm:spPr/>
    </dgm:pt>
    <dgm:pt modelId="{4ABC9EE8-117A-4814-BC24-F075AA59320B}" type="pres">
      <dgm:prSet presAssocID="{15925CAB-254C-4EF6-9920-A73DF6E218EB}" presName="hierRoot2" presStyleCnt="0">
        <dgm:presLayoutVars>
          <dgm:hierBranch val="init"/>
        </dgm:presLayoutVars>
      </dgm:prSet>
      <dgm:spPr/>
    </dgm:pt>
    <dgm:pt modelId="{A4D17A2C-F7A3-4425-8ED3-85E3A948E68D}" type="pres">
      <dgm:prSet presAssocID="{15925CAB-254C-4EF6-9920-A73DF6E218EB}" presName="rootComposite" presStyleCnt="0"/>
      <dgm:spPr/>
    </dgm:pt>
    <dgm:pt modelId="{ED54376A-414A-45FD-8274-18BA6554B31E}" type="pres">
      <dgm:prSet presAssocID="{15925CAB-254C-4EF6-9920-A73DF6E218EB}" presName="rootText" presStyleLbl="node4" presStyleIdx="0" presStyleCnt="2" custLinFactY="36210" custLinFactNeighborX="41102" custLinFactNeighborY="100000">
        <dgm:presLayoutVars>
          <dgm:chPref val="3"/>
        </dgm:presLayoutVars>
      </dgm:prSet>
      <dgm:spPr/>
    </dgm:pt>
    <dgm:pt modelId="{86949777-5971-4967-8F60-1911E1302659}" type="pres">
      <dgm:prSet presAssocID="{15925CAB-254C-4EF6-9920-A73DF6E218EB}" presName="rootConnector" presStyleLbl="node4" presStyleIdx="0" presStyleCnt="2"/>
      <dgm:spPr/>
    </dgm:pt>
    <dgm:pt modelId="{52BA2B34-FD30-4B4E-9794-C2B414FC9818}" type="pres">
      <dgm:prSet presAssocID="{15925CAB-254C-4EF6-9920-A73DF6E218EB}" presName="hierChild4" presStyleCnt="0"/>
      <dgm:spPr/>
    </dgm:pt>
    <dgm:pt modelId="{0F9C1FCD-1538-4237-B2D3-D93C661EB8A5}" type="pres">
      <dgm:prSet presAssocID="{15925CAB-254C-4EF6-9920-A73DF6E218EB}" presName="hierChild5" presStyleCnt="0"/>
      <dgm:spPr/>
    </dgm:pt>
    <dgm:pt modelId="{84E8B78E-2D34-4C63-B51F-B7A5EE2684B3}" type="pres">
      <dgm:prSet presAssocID="{98409DB3-6EA1-4358-88E6-8AF31C5A3D62}" presName="Name37" presStyleLbl="parChTrans1D4" presStyleIdx="1" presStyleCnt="2"/>
      <dgm:spPr/>
    </dgm:pt>
    <dgm:pt modelId="{7D81A624-25D5-45A1-A558-C34D5B3CAEC2}" type="pres">
      <dgm:prSet presAssocID="{1A400350-F3A8-4E38-85FD-71DC2E74D1C3}" presName="hierRoot2" presStyleCnt="0">
        <dgm:presLayoutVars>
          <dgm:hierBranch val="init"/>
        </dgm:presLayoutVars>
      </dgm:prSet>
      <dgm:spPr/>
    </dgm:pt>
    <dgm:pt modelId="{EEE4FE6E-0BEB-4B9C-A98E-60CE5D890487}" type="pres">
      <dgm:prSet presAssocID="{1A400350-F3A8-4E38-85FD-71DC2E74D1C3}" presName="rootComposite" presStyleCnt="0"/>
      <dgm:spPr/>
    </dgm:pt>
    <dgm:pt modelId="{CA9AE809-171F-48F4-AFAD-E6B496A804DF}" type="pres">
      <dgm:prSet presAssocID="{1A400350-F3A8-4E38-85FD-71DC2E74D1C3}" presName="rootText" presStyleLbl="node4" presStyleIdx="1" presStyleCnt="2" custLinFactX="-100000" custLinFactNeighborX="-108321" custLinFactNeighborY="-16025">
        <dgm:presLayoutVars>
          <dgm:chPref val="3"/>
        </dgm:presLayoutVars>
      </dgm:prSet>
      <dgm:spPr/>
    </dgm:pt>
    <dgm:pt modelId="{E20B62BD-7AA1-459B-B47F-57553D82273D}" type="pres">
      <dgm:prSet presAssocID="{1A400350-F3A8-4E38-85FD-71DC2E74D1C3}" presName="rootConnector" presStyleLbl="node4" presStyleIdx="1" presStyleCnt="2"/>
      <dgm:spPr/>
    </dgm:pt>
    <dgm:pt modelId="{096253E2-3C80-49C2-ABB4-A36E71A874C9}" type="pres">
      <dgm:prSet presAssocID="{1A400350-F3A8-4E38-85FD-71DC2E74D1C3}" presName="hierChild4" presStyleCnt="0"/>
      <dgm:spPr/>
    </dgm:pt>
    <dgm:pt modelId="{A43C9E82-7BD1-4214-B61C-904CF9DDF5BD}" type="pres">
      <dgm:prSet presAssocID="{1A400350-F3A8-4E38-85FD-71DC2E74D1C3}" presName="hierChild5" presStyleCnt="0"/>
      <dgm:spPr/>
    </dgm:pt>
    <dgm:pt modelId="{E869E456-B2DA-4C36-B0A3-DF9C2EEF6F4B}" type="pres">
      <dgm:prSet presAssocID="{D7BEE4FC-924F-46D4-BE34-96E359B169B1}" presName="hierChild5" presStyleCnt="0"/>
      <dgm:spPr/>
    </dgm:pt>
    <dgm:pt modelId="{F4E8E4E4-8E44-4530-9F07-030EAE8ABCF6}" type="pres">
      <dgm:prSet presAssocID="{DDB10351-B683-4DC8-AFE1-EC5D79A8268C}" presName="hierChild5" presStyleCnt="0"/>
      <dgm:spPr/>
    </dgm:pt>
    <dgm:pt modelId="{085CEDB4-0299-4179-B71E-20D96167492A}" type="pres">
      <dgm:prSet presAssocID="{072B4838-6202-4BD7-8E91-67358E15E342}" presName="Name37" presStyleLbl="parChTrans1D2" presStyleIdx="2" presStyleCnt="4"/>
      <dgm:spPr/>
    </dgm:pt>
    <dgm:pt modelId="{65197B4D-25F5-42B0-A12D-4E6E9101D49C}" type="pres">
      <dgm:prSet presAssocID="{2BEF2AE7-C143-491F-99B6-4BFBEEDD78D8}" presName="hierRoot2" presStyleCnt="0">
        <dgm:presLayoutVars>
          <dgm:hierBranch val="init"/>
        </dgm:presLayoutVars>
      </dgm:prSet>
      <dgm:spPr/>
    </dgm:pt>
    <dgm:pt modelId="{7E9DC9F2-33D9-4B4A-A5FE-089D3731BB59}" type="pres">
      <dgm:prSet presAssocID="{2BEF2AE7-C143-491F-99B6-4BFBEEDD78D8}" presName="rootComposite" presStyleCnt="0"/>
      <dgm:spPr/>
    </dgm:pt>
    <dgm:pt modelId="{21C076AD-50C1-4442-9416-64AFC090FCB8}" type="pres">
      <dgm:prSet presAssocID="{2BEF2AE7-C143-491F-99B6-4BFBEEDD78D8}" presName="rootText" presStyleLbl="node2" presStyleIdx="2" presStyleCnt="3" custLinFactNeighborY="-59923">
        <dgm:presLayoutVars>
          <dgm:chPref val="3"/>
        </dgm:presLayoutVars>
      </dgm:prSet>
      <dgm:spPr/>
    </dgm:pt>
    <dgm:pt modelId="{8FF89429-61BD-40E7-B6A2-6C60D431D772}" type="pres">
      <dgm:prSet presAssocID="{2BEF2AE7-C143-491F-99B6-4BFBEEDD78D8}" presName="rootConnector" presStyleLbl="node2" presStyleIdx="2" presStyleCnt="3"/>
      <dgm:spPr/>
    </dgm:pt>
    <dgm:pt modelId="{829FDF79-D742-4926-B14D-D6D613C6888F}" type="pres">
      <dgm:prSet presAssocID="{2BEF2AE7-C143-491F-99B6-4BFBEEDD78D8}" presName="hierChild4" presStyleCnt="0"/>
      <dgm:spPr/>
    </dgm:pt>
    <dgm:pt modelId="{B3E7D6E1-6C31-4551-9406-535CC9B4A235}" type="pres">
      <dgm:prSet presAssocID="{80B418D0-2FD3-4633-839B-C4403D0F9FDB}" presName="Name37" presStyleLbl="parChTrans1D3" presStyleIdx="2" presStyleCnt="4"/>
      <dgm:spPr/>
    </dgm:pt>
    <dgm:pt modelId="{E41CC170-39F5-4902-851D-AAB1F7228925}" type="pres">
      <dgm:prSet presAssocID="{306A575A-437B-45E5-99B9-F0D5F858C03C}" presName="hierRoot2" presStyleCnt="0">
        <dgm:presLayoutVars>
          <dgm:hierBranch val="init"/>
        </dgm:presLayoutVars>
      </dgm:prSet>
      <dgm:spPr/>
    </dgm:pt>
    <dgm:pt modelId="{0DF3EA37-209F-4377-9027-12157FA2F669}" type="pres">
      <dgm:prSet presAssocID="{306A575A-437B-45E5-99B9-F0D5F858C03C}" presName="rootComposite" presStyleCnt="0"/>
      <dgm:spPr/>
    </dgm:pt>
    <dgm:pt modelId="{13BDB4EB-B584-4EF6-A8F8-7A7E41709448}" type="pres">
      <dgm:prSet presAssocID="{306A575A-437B-45E5-99B9-F0D5F858C03C}" presName="rootText" presStyleLbl="node3" presStyleIdx="2" presStyleCnt="4">
        <dgm:presLayoutVars>
          <dgm:chPref val="3"/>
        </dgm:presLayoutVars>
      </dgm:prSet>
      <dgm:spPr/>
    </dgm:pt>
    <dgm:pt modelId="{0AFD285C-CA89-4B2F-9E3A-E0F03092C783}" type="pres">
      <dgm:prSet presAssocID="{306A575A-437B-45E5-99B9-F0D5F858C03C}" presName="rootConnector" presStyleLbl="node3" presStyleIdx="2" presStyleCnt="4"/>
      <dgm:spPr/>
    </dgm:pt>
    <dgm:pt modelId="{E5D28340-98BA-4391-A45B-D444F75A462C}" type="pres">
      <dgm:prSet presAssocID="{306A575A-437B-45E5-99B9-F0D5F858C03C}" presName="hierChild4" presStyleCnt="0"/>
      <dgm:spPr/>
    </dgm:pt>
    <dgm:pt modelId="{EBAD1B52-A251-4F49-BFD1-8E6E9F52CD6A}" type="pres">
      <dgm:prSet presAssocID="{306A575A-437B-45E5-99B9-F0D5F858C03C}" presName="hierChild5" presStyleCnt="0"/>
      <dgm:spPr/>
    </dgm:pt>
    <dgm:pt modelId="{08D5325D-10CD-4E29-AD22-A06B583B1F24}" type="pres">
      <dgm:prSet presAssocID="{2BEF2AE7-C143-491F-99B6-4BFBEEDD78D8}" presName="hierChild5" presStyleCnt="0"/>
      <dgm:spPr/>
    </dgm:pt>
    <dgm:pt modelId="{33A4CC32-0CE4-4B42-814B-69D846C2D28F}" type="pres">
      <dgm:prSet presAssocID="{B9B2213F-587E-4C96-BAB1-9BC568C9E479}" presName="hierChild3" presStyleCnt="0"/>
      <dgm:spPr/>
    </dgm:pt>
    <dgm:pt modelId="{BACE0B1C-2488-4F38-86BE-1E5FEA54377A}" type="pres">
      <dgm:prSet presAssocID="{41829E2B-BC8B-4A80-8AC3-7DBB78A69D73}" presName="Name111" presStyleLbl="parChTrans1D2" presStyleIdx="3" presStyleCnt="4"/>
      <dgm:spPr/>
    </dgm:pt>
    <dgm:pt modelId="{E8A79E94-4DBD-4B23-BDF9-DF52FB52AF43}" type="pres">
      <dgm:prSet presAssocID="{440AA064-014F-4D32-A242-550D0E0A5F7A}" presName="hierRoot3" presStyleCnt="0">
        <dgm:presLayoutVars>
          <dgm:hierBranch val="init"/>
        </dgm:presLayoutVars>
      </dgm:prSet>
      <dgm:spPr/>
    </dgm:pt>
    <dgm:pt modelId="{59722E93-8FF4-4F23-A8C3-D158B131AEDA}" type="pres">
      <dgm:prSet presAssocID="{440AA064-014F-4D32-A242-550D0E0A5F7A}" presName="rootComposite3" presStyleCnt="0"/>
      <dgm:spPr/>
    </dgm:pt>
    <dgm:pt modelId="{95459167-64D6-4020-A343-A94A1352F1F7}" type="pres">
      <dgm:prSet presAssocID="{440AA064-014F-4D32-A242-550D0E0A5F7A}" presName="rootText3" presStyleLbl="asst1" presStyleIdx="0" presStyleCnt="1" custLinFactNeighborX="-66053" custLinFactNeighborY="4042">
        <dgm:presLayoutVars>
          <dgm:chPref val="3"/>
        </dgm:presLayoutVars>
      </dgm:prSet>
      <dgm:spPr/>
    </dgm:pt>
    <dgm:pt modelId="{074AAE34-5C1C-4067-9F52-2F1089E3B97E}" type="pres">
      <dgm:prSet presAssocID="{440AA064-014F-4D32-A242-550D0E0A5F7A}" presName="rootConnector3" presStyleLbl="asst1" presStyleIdx="0" presStyleCnt="1"/>
      <dgm:spPr/>
    </dgm:pt>
    <dgm:pt modelId="{96813BA5-2194-4D97-9A87-47F4002D759C}" type="pres">
      <dgm:prSet presAssocID="{440AA064-014F-4D32-A242-550D0E0A5F7A}" presName="hierChild6" presStyleCnt="0"/>
      <dgm:spPr/>
    </dgm:pt>
    <dgm:pt modelId="{C50443B1-C251-48E9-88DD-CE68ACBF2F49}" type="pres">
      <dgm:prSet presAssocID="{964CAA5B-9DBB-4EA1-BB0B-FDCB7A9637E3}" presName="Name37" presStyleLbl="parChTrans1D3" presStyleIdx="3" presStyleCnt="4"/>
      <dgm:spPr/>
    </dgm:pt>
    <dgm:pt modelId="{0FAFCEE5-E4DE-4FED-81DC-C75E9A9D5BEC}" type="pres">
      <dgm:prSet presAssocID="{54B93492-3C2F-459A-B5E6-A5D31F4D48F8}" presName="hierRoot2" presStyleCnt="0">
        <dgm:presLayoutVars>
          <dgm:hierBranch val="init"/>
        </dgm:presLayoutVars>
      </dgm:prSet>
      <dgm:spPr/>
    </dgm:pt>
    <dgm:pt modelId="{80A8F855-7798-4256-95A4-0684EBAF44DB}" type="pres">
      <dgm:prSet presAssocID="{54B93492-3C2F-459A-B5E6-A5D31F4D48F8}" presName="rootComposite" presStyleCnt="0"/>
      <dgm:spPr/>
    </dgm:pt>
    <dgm:pt modelId="{2FFBE6F1-D538-4B53-B28F-03F595536859}" type="pres">
      <dgm:prSet presAssocID="{54B93492-3C2F-459A-B5E6-A5D31F4D48F8}" presName="rootText" presStyleLbl="node3" presStyleIdx="3" presStyleCnt="4" custLinFactX="-100000" custLinFactNeighborX="-136917" custLinFactNeighborY="49043">
        <dgm:presLayoutVars>
          <dgm:chPref val="3"/>
        </dgm:presLayoutVars>
      </dgm:prSet>
      <dgm:spPr/>
    </dgm:pt>
    <dgm:pt modelId="{560564CD-0118-489B-89A0-D5B7D8B9D65B}" type="pres">
      <dgm:prSet presAssocID="{54B93492-3C2F-459A-B5E6-A5D31F4D48F8}" presName="rootConnector" presStyleLbl="node3" presStyleIdx="3" presStyleCnt="4"/>
      <dgm:spPr/>
    </dgm:pt>
    <dgm:pt modelId="{378CE39E-746D-4B4F-A0C8-33EE3D80B411}" type="pres">
      <dgm:prSet presAssocID="{54B93492-3C2F-459A-B5E6-A5D31F4D48F8}" presName="hierChild4" presStyleCnt="0"/>
      <dgm:spPr/>
    </dgm:pt>
    <dgm:pt modelId="{B26F7FF2-A9AD-4CA4-AB8A-77F047B03E69}" type="pres">
      <dgm:prSet presAssocID="{54B93492-3C2F-459A-B5E6-A5D31F4D48F8}" presName="hierChild5" presStyleCnt="0"/>
      <dgm:spPr/>
    </dgm:pt>
    <dgm:pt modelId="{57A6656C-45C4-40EC-838D-A2C36D1477B7}" type="pres">
      <dgm:prSet presAssocID="{440AA064-014F-4D32-A242-550D0E0A5F7A}" presName="hierChild7" presStyleCnt="0"/>
      <dgm:spPr/>
    </dgm:pt>
  </dgm:ptLst>
  <dgm:cxnLst>
    <dgm:cxn modelId="{1B793801-B5A9-48B7-8D54-DD22618D66AF}" type="presOf" srcId="{1A400350-F3A8-4E38-85FD-71DC2E74D1C3}" destId="{E20B62BD-7AA1-459B-B47F-57553D82273D}" srcOrd="1" destOrd="0" presId="urn:microsoft.com/office/officeart/2005/8/layout/orgChart1"/>
    <dgm:cxn modelId="{0F42BA08-9BDE-42AB-A310-355A6BD332F8}" type="presOf" srcId="{DDB10351-B683-4DC8-AFE1-EC5D79A8268C}" destId="{330A52C4-3B29-4580-AFE9-0F2A3D885396}" srcOrd="0" destOrd="0" presId="urn:microsoft.com/office/officeart/2005/8/layout/orgChart1"/>
    <dgm:cxn modelId="{E823FD0C-C131-46E0-B7F7-5A58CF3F2AA8}" type="presOf" srcId="{5E841FDE-1E95-4158-BA78-126B7B41C6A5}" destId="{CF2416FE-85EC-42D0-BC1A-BC45ADB2D60D}" srcOrd="0" destOrd="0" presId="urn:microsoft.com/office/officeart/2005/8/layout/orgChart1"/>
    <dgm:cxn modelId="{664E281A-6E17-4461-8B01-49BD46A76248}" type="presOf" srcId="{80B418D0-2FD3-4633-839B-C4403D0F9FDB}" destId="{B3E7D6E1-6C31-4551-9406-535CC9B4A235}" srcOrd="0" destOrd="0" presId="urn:microsoft.com/office/officeart/2005/8/layout/orgChart1"/>
    <dgm:cxn modelId="{6FF8BA1B-9CC2-480E-A10E-EAB84E410B15}" type="presOf" srcId="{1A400350-F3A8-4E38-85FD-71DC2E74D1C3}" destId="{CA9AE809-171F-48F4-AFAD-E6B496A804DF}" srcOrd="0" destOrd="0" presId="urn:microsoft.com/office/officeart/2005/8/layout/orgChart1"/>
    <dgm:cxn modelId="{5DDF541D-A3A2-4956-B71F-0369C1DA6767}" type="presOf" srcId="{B9B2213F-587E-4C96-BAB1-9BC568C9E479}" destId="{D104ABD1-4773-4246-A41B-BEB3BD447DEE}" srcOrd="1" destOrd="0" presId="urn:microsoft.com/office/officeart/2005/8/layout/orgChart1"/>
    <dgm:cxn modelId="{0992C828-61FD-4D62-9820-0221D49298E0}" srcId="{D7BEE4FC-924F-46D4-BE34-96E359B169B1}" destId="{1A400350-F3A8-4E38-85FD-71DC2E74D1C3}" srcOrd="1" destOrd="0" parTransId="{98409DB3-6EA1-4358-88E6-8AF31C5A3D62}" sibTransId="{32DEEF83-B080-40D6-B5C6-D560D8FC4350}"/>
    <dgm:cxn modelId="{BE50A32D-E8BD-4E84-B73A-772C5AD26160}" type="presOf" srcId="{54B93492-3C2F-459A-B5E6-A5D31F4D48F8}" destId="{2FFBE6F1-D538-4B53-B28F-03F595536859}" srcOrd="0" destOrd="0" presId="urn:microsoft.com/office/officeart/2005/8/layout/orgChart1"/>
    <dgm:cxn modelId="{170DA331-B418-4696-B796-BF6292ED752E}" srcId="{3AD00D1C-1DCD-4E84-BD8A-D11A06E37890}" destId="{B9B2213F-587E-4C96-BAB1-9BC568C9E479}" srcOrd="0" destOrd="0" parTransId="{A96DA7C1-4211-4215-BECE-FC13A5871C86}" sibTransId="{542775FD-24EF-453D-9DDD-12638BF6F254}"/>
    <dgm:cxn modelId="{EC995636-915E-4240-8B8E-2006928AC62A}" type="presOf" srcId="{698E47A5-4503-418D-88BB-E28FBF48FB84}" destId="{E1022260-B9C8-4F5E-AF94-95A3A1DB8AB7}" srcOrd="1" destOrd="0" presId="urn:microsoft.com/office/officeart/2005/8/layout/orgChart1"/>
    <dgm:cxn modelId="{5E549137-0DE1-4356-8345-FE1E1EAC893F}" type="presOf" srcId="{B9B2213F-587E-4C96-BAB1-9BC568C9E479}" destId="{FF4468B5-49CA-48FE-A177-99F8EC5CF5B8}" srcOrd="0" destOrd="0" presId="urn:microsoft.com/office/officeart/2005/8/layout/orgChart1"/>
    <dgm:cxn modelId="{882DC238-A787-4C8B-9EF7-4B09E1855BAA}" type="presOf" srcId="{3AD00D1C-1DCD-4E84-BD8A-D11A06E37890}" destId="{F5068DE5-16D6-497A-93B3-5BD8D1809AA8}" srcOrd="0" destOrd="0" presId="urn:microsoft.com/office/officeart/2005/8/layout/orgChart1"/>
    <dgm:cxn modelId="{65B3F93C-2529-4C48-BC9F-48D22E52ABDA}" type="presOf" srcId="{7460C6F2-AA76-406F-95F8-4D3F2AB79082}" destId="{6B094A54-C8EC-48BB-917D-2DDB43CC84DD}" srcOrd="0" destOrd="0" presId="urn:microsoft.com/office/officeart/2005/8/layout/orgChart1"/>
    <dgm:cxn modelId="{1CEE7E63-FF0B-4502-9D9B-6283B265892B}" type="presOf" srcId="{D7BEE4FC-924F-46D4-BE34-96E359B169B1}" destId="{71404FC2-1209-45C3-9974-221E5090BA2B}" srcOrd="1" destOrd="0" presId="urn:microsoft.com/office/officeart/2005/8/layout/orgChart1"/>
    <dgm:cxn modelId="{5368EA6B-0D84-473A-9168-C47D2B5A8BFC}" srcId="{2BEF2AE7-C143-491F-99B6-4BFBEEDD78D8}" destId="{306A575A-437B-45E5-99B9-F0D5F858C03C}" srcOrd="0" destOrd="0" parTransId="{80B418D0-2FD3-4633-839B-C4403D0F9FDB}" sibTransId="{FD6CA2F0-3DB7-43C6-B7AB-F7FA669D1329}"/>
    <dgm:cxn modelId="{2BF5416C-4E42-4B75-B930-2FB62A3F3DCC}" srcId="{B9B2213F-587E-4C96-BAB1-9BC568C9E479}" destId="{440AA064-014F-4D32-A242-550D0E0A5F7A}" srcOrd="0" destOrd="0" parTransId="{41829E2B-BC8B-4A80-8AC3-7DBB78A69D73}" sibTransId="{6426AFB0-7B30-4156-BDD9-BCD3132100FF}"/>
    <dgm:cxn modelId="{843A956E-22F5-4136-B53F-07DE8B42F689}" type="presOf" srcId="{698E47A5-4503-418D-88BB-E28FBF48FB84}" destId="{7DAE9C6C-27CC-462C-896F-17E944F1AA89}" srcOrd="0" destOrd="0" presId="urn:microsoft.com/office/officeart/2005/8/layout/orgChart1"/>
    <dgm:cxn modelId="{419E4074-1C33-42DA-A349-CB6341359A6B}" type="presOf" srcId="{2BEF2AE7-C143-491F-99B6-4BFBEEDD78D8}" destId="{21C076AD-50C1-4442-9416-64AFC090FCB8}" srcOrd="0" destOrd="0" presId="urn:microsoft.com/office/officeart/2005/8/layout/orgChart1"/>
    <dgm:cxn modelId="{E3168674-A993-4406-960E-C0787F241444}" type="presOf" srcId="{440AA064-014F-4D32-A242-550D0E0A5F7A}" destId="{95459167-64D6-4020-A343-A94A1352F1F7}" srcOrd="0" destOrd="0" presId="urn:microsoft.com/office/officeart/2005/8/layout/orgChart1"/>
    <dgm:cxn modelId="{4932B083-050D-4F08-AAFE-51E9B8F0F3EE}" type="presOf" srcId="{15925CAB-254C-4EF6-9920-A73DF6E218EB}" destId="{ED54376A-414A-45FD-8274-18BA6554B31E}" srcOrd="0" destOrd="0" presId="urn:microsoft.com/office/officeart/2005/8/layout/orgChart1"/>
    <dgm:cxn modelId="{B8DB2D97-2C8B-4B92-BDEC-C1188A130B0B}" srcId="{D7BEE4FC-924F-46D4-BE34-96E359B169B1}" destId="{15925CAB-254C-4EF6-9920-A73DF6E218EB}" srcOrd="0" destOrd="0" parTransId="{7460C6F2-AA76-406F-95F8-4D3F2AB79082}" sibTransId="{BB458514-9290-428F-839F-26E24F2F5EF4}"/>
    <dgm:cxn modelId="{4BC24C99-CF12-4DB2-9F92-4DD181773A52}" type="presOf" srcId="{E6486337-6F82-4D44-90BA-30275202AD5A}" destId="{51255E1C-C143-447D-B158-157DCBB1952B}" srcOrd="0" destOrd="0" presId="urn:microsoft.com/office/officeart/2005/8/layout/orgChart1"/>
    <dgm:cxn modelId="{AE03CD9E-655B-46F8-B3FD-4F2BD934F1AD}" type="presOf" srcId="{0DD1AE7B-D451-4404-B69E-198CE7508AA4}" destId="{C3B2D7A4-418B-4C4B-832C-DE2CDC69C58E}" srcOrd="0" destOrd="0" presId="urn:microsoft.com/office/officeart/2005/8/layout/orgChart1"/>
    <dgm:cxn modelId="{A832769F-C6EA-4F6B-B500-9F21009E1DD9}" type="presOf" srcId="{440AA064-014F-4D32-A242-550D0E0A5F7A}" destId="{074AAE34-5C1C-4067-9F52-2F1089E3B97E}" srcOrd="1" destOrd="0" presId="urn:microsoft.com/office/officeart/2005/8/layout/orgChart1"/>
    <dgm:cxn modelId="{5D509BA2-2947-4AD6-A0E0-19AE5BCC9252}" type="presOf" srcId="{98409DB3-6EA1-4358-88E6-8AF31C5A3D62}" destId="{84E8B78E-2D34-4C63-B51F-B7A5EE2684B3}" srcOrd="0" destOrd="0" presId="urn:microsoft.com/office/officeart/2005/8/layout/orgChart1"/>
    <dgm:cxn modelId="{720078A5-0D88-4D6D-AB3C-F3DCEE7837E5}" type="presOf" srcId="{54B93492-3C2F-459A-B5E6-A5D31F4D48F8}" destId="{560564CD-0118-489B-89A0-D5B7D8B9D65B}" srcOrd="1" destOrd="0" presId="urn:microsoft.com/office/officeart/2005/8/layout/orgChart1"/>
    <dgm:cxn modelId="{711E14B2-29EF-466C-8B45-CF3DC9DB8F50}" type="presOf" srcId="{41829E2B-BC8B-4A80-8AC3-7DBB78A69D73}" destId="{BACE0B1C-2488-4F38-86BE-1E5FEA54377A}" srcOrd="0" destOrd="0" presId="urn:microsoft.com/office/officeart/2005/8/layout/orgChart1"/>
    <dgm:cxn modelId="{0A2C0BB3-0AB5-4EED-92EE-7AF2071DA27E}" type="presOf" srcId="{D7BEE4FC-924F-46D4-BE34-96E359B169B1}" destId="{4AB20C6B-9950-4415-9815-D0200D043AF4}" srcOrd="0" destOrd="0" presId="urn:microsoft.com/office/officeart/2005/8/layout/orgChart1"/>
    <dgm:cxn modelId="{001F9CBB-18CA-4A82-A9D9-765DD181774B}" type="presOf" srcId="{DDB10351-B683-4DC8-AFE1-EC5D79A8268C}" destId="{A44A471A-2FAD-48B5-B383-42E85429D6E7}" srcOrd="1" destOrd="0" presId="urn:microsoft.com/office/officeart/2005/8/layout/orgChart1"/>
    <dgm:cxn modelId="{5A9F57BC-0089-4FA5-A409-88A53A25EA24}" type="presOf" srcId="{072B4838-6202-4BD7-8E91-67358E15E342}" destId="{085CEDB4-0299-4179-B71E-20D96167492A}" srcOrd="0" destOrd="0" presId="urn:microsoft.com/office/officeart/2005/8/layout/orgChart1"/>
    <dgm:cxn modelId="{0196EDBD-69EC-43F1-82DE-A22A07B59C1B}" srcId="{440AA064-014F-4D32-A242-550D0E0A5F7A}" destId="{54B93492-3C2F-459A-B5E6-A5D31F4D48F8}" srcOrd="0" destOrd="0" parTransId="{964CAA5B-9DBB-4EA1-BB0B-FDCB7A9637E3}" sibTransId="{C66FA485-81C7-4A1F-AE4D-3BE5B92C182C}"/>
    <dgm:cxn modelId="{972A94BF-1011-41B5-902A-F9A9E89B2D32}" type="presOf" srcId="{306A575A-437B-45E5-99B9-F0D5F858C03C}" destId="{0AFD285C-CA89-4B2F-9E3A-E0F03092C783}" srcOrd="1" destOrd="0" presId="urn:microsoft.com/office/officeart/2005/8/layout/orgChart1"/>
    <dgm:cxn modelId="{D9D42AC3-6FBD-448F-A5E5-FC6A30ED8670}" srcId="{B9B2213F-587E-4C96-BAB1-9BC568C9E479}" destId="{2BEF2AE7-C143-491F-99B6-4BFBEEDD78D8}" srcOrd="3" destOrd="0" parTransId="{072B4838-6202-4BD7-8E91-67358E15E342}" sibTransId="{F3A6EA62-BC40-48E3-9AC1-087361B9E389}"/>
    <dgm:cxn modelId="{CF46C0C6-3DC7-4471-9AF7-804BBA6579E6}" srcId="{B9B2213F-587E-4C96-BAB1-9BC568C9E479}" destId="{8F2B90CD-D152-4F7B-8FDA-099962C1F389}" srcOrd="1" destOrd="0" parTransId="{79F1BA37-1002-4A6A-9AFC-8C2FE1CFE834}" sibTransId="{9BA45F47-F70F-4CFE-97D8-9ACB97B51249}"/>
    <dgm:cxn modelId="{CCE94AC7-A6E2-410E-97F5-319B6FB35397}" type="presOf" srcId="{8F2B90CD-D152-4F7B-8FDA-099962C1F389}" destId="{B723F923-7D7E-447D-A09E-A615DD2F7BC1}" srcOrd="1" destOrd="0" presId="urn:microsoft.com/office/officeart/2005/8/layout/orgChart1"/>
    <dgm:cxn modelId="{982149D1-FC1E-4ABC-83CB-0818383983D8}" type="presOf" srcId="{964CAA5B-9DBB-4EA1-BB0B-FDCB7A9637E3}" destId="{C50443B1-C251-48E9-88DD-CE68ACBF2F49}" srcOrd="0" destOrd="0" presId="urn:microsoft.com/office/officeart/2005/8/layout/orgChart1"/>
    <dgm:cxn modelId="{0B1A4CD1-D2A2-4BBE-90BF-B8B10854746F}" srcId="{B9B2213F-587E-4C96-BAB1-9BC568C9E479}" destId="{DDB10351-B683-4DC8-AFE1-EC5D79A8268C}" srcOrd="2" destOrd="0" parTransId="{E6486337-6F82-4D44-90BA-30275202AD5A}" sibTransId="{3790813F-0269-4545-9431-F1C5A92F993E}"/>
    <dgm:cxn modelId="{AC08E8E4-47E9-47C6-BB79-5EA3191B18AD}" type="presOf" srcId="{8F2B90CD-D152-4F7B-8FDA-099962C1F389}" destId="{FB3A450A-5A83-4A86-A74F-F0973FC1EE5D}" srcOrd="0" destOrd="0" presId="urn:microsoft.com/office/officeart/2005/8/layout/orgChart1"/>
    <dgm:cxn modelId="{D331F1E7-8471-4323-A96E-DC87D98E90EB}" srcId="{8F2B90CD-D152-4F7B-8FDA-099962C1F389}" destId="{698E47A5-4503-418D-88BB-E28FBF48FB84}" srcOrd="0" destOrd="0" parTransId="{0DD1AE7B-D451-4404-B69E-198CE7508AA4}" sibTransId="{511C733C-BF1B-4982-A832-F33AFC914061}"/>
    <dgm:cxn modelId="{E1CADCEA-CCD3-4414-AD68-C727786808A2}" type="presOf" srcId="{15925CAB-254C-4EF6-9920-A73DF6E218EB}" destId="{86949777-5971-4967-8F60-1911E1302659}" srcOrd="1" destOrd="0" presId="urn:microsoft.com/office/officeart/2005/8/layout/orgChart1"/>
    <dgm:cxn modelId="{DA3526EB-7906-4911-BD8B-F5FFB774D529}" srcId="{DDB10351-B683-4DC8-AFE1-EC5D79A8268C}" destId="{D7BEE4FC-924F-46D4-BE34-96E359B169B1}" srcOrd="0" destOrd="0" parTransId="{5E841FDE-1E95-4158-BA78-126B7B41C6A5}" sibTransId="{512890AD-8454-4B59-88BA-D2A178841855}"/>
    <dgm:cxn modelId="{F8A855EB-A079-41F2-BA53-ED5FF4D7CB84}" type="presOf" srcId="{306A575A-437B-45E5-99B9-F0D5F858C03C}" destId="{13BDB4EB-B584-4EF6-A8F8-7A7E41709448}" srcOrd="0" destOrd="0" presId="urn:microsoft.com/office/officeart/2005/8/layout/orgChart1"/>
    <dgm:cxn modelId="{69DF94EC-E6E5-4CC1-9B08-BCF8BDBA983F}" type="presOf" srcId="{79F1BA37-1002-4A6A-9AFC-8C2FE1CFE834}" destId="{1E0C2C81-BA97-47B9-9A3F-5DB3E4017762}" srcOrd="0" destOrd="0" presId="urn:microsoft.com/office/officeart/2005/8/layout/orgChart1"/>
    <dgm:cxn modelId="{BCEE0DED-3BEF-4256-91D1-92F2447A443E}" type="presOf" srcId="{2BEF2AE7-C143-491F-99B6-4BFBEEDD78D8}" destId="{8FF89429-61BD-40E7-B6A2-6C60D431D772}" srcOrd="1" destOrd="0" presId="urn:microsoft.com/office/officeart/2005/8/layout/orgChart1"/>
    <dgm:cxn modelId="{2CA4C43C-5D96-4692-9E01-53622E7717BB}" type="presParOf" srcId="{F5068DE5-16D6-497A-93B3-5BD8D1809AA8}" destId="{084569B8-AC14-4458-9BE6-7EEDF82CAA4F}" srcOrd="0" destOrd="0" presId="urn:microsoft.com/office/officeart/2005/8/layout/orgChart1"/>
    <dgm:cxn modelId="{CC57894A-57FC-4D63-AA0A-46ED8450F56C}" type="presParOf" srcId="{084569B8-AC14-4458-9BE6-7EEDF82CAA4F}" destId="{8EBA81DE-FC3F-489F-8E79-8D93D145730E}" srcOrd="0" destOrd="0" presId="urn:microsoft.com/office/officeart/2005/8/layout/orgChart1"/>
    <dgm:cxn modelId="{18E6018D-9358-4A7C-99E9-BC264D6AE3CF}" type="presParOf" srcId="{8EBA81DE-FC3F-489F-8E79-8D93D145730E}" destId="{FF4468B5-49CA-48FE-A177-99F8EC5CF5B8}" srcOrd="0" destOrd="0" presId="urn:microsoft.com/office/officeart/2005/8/layout/orgChart1"/>
    <dgm:cxn modelId="{9FD7523F-2317-4ABB-B1B1-32638ED00CB3}" type="presParOf" srcId="{8EBA81DE-FC3F-489F-8E79-8D93D145730E}" destId="{D104ABD1-4773-4246-A41B-BEB3BD447DEE}" srcOrd="1" destOrd="0" presId="urn:microsoft.com/office/officeart/2005/8/layout/orgChart1"/>
    <dgm:cxn modelId="{1B7E4335-383E-43AB-8A7A-2A518F0EC03E}" type="presParOf" srcId="{084569B8-AC14-4458-9BE6-7EEDF82CAA4F}" destId="{8B6478ED-44F1-4207-A151-BB85C8F12A6E}" srcOrd="1" destOrd="0" presId="urn:microsoft.com/office/officeart/2005/8/layout/orgChart1"/>
    <dgm:cxn modelId="{AACCFACC-412E-4590-962A-917F9A65E5F3}" type="presParOf" srcId="{8B6478ED-44F1-4207-A151-BB85C8F12A6E}" destId="{1E0C2C81-BA97-47B9-9A3F-5DB3E4017762}" srcOrd="0" destOrd="0" presId="urn:microsoft.com/office/officeart/2005/8/layout/orgChart1"/>
    <dgm:cxn modelId="{7E32AC5D-633A-4381-9C10-9116F79486A8}" type="presParOf" srcId="{8B6478ED-44F1-4207-A151-BB85C8F12A6E}" destId="{66EFC1E6-65D1-4A27-A0EC-39DDB3418EA6}" srcOrd="1" destOrd="0" presId="urn:microsoft.com/office/officeart/2005/8/layout/orgChart1"/>
    <dgm:cxn modelId="{3C4356D4-D861-4845-A7E3-45DD362BA332}" type="presParOf" srcId="{66EFC1E6-65D1-4A27-A0EC-39DDB3418EA6}" destId="{1B7246F3-FB1F-403D-A8D1-F4555C280C97}" srcOrd="0" destOrd="0" presId="urn:microsoft.com/office/officeart/2005/8/layout/orgChart1"/>
    <dgm:cxn modelId="{CA6C1519-8BA4-4311-949D-134C07382C8B}" type="presParOf" srcId="{1B7246F3-FB1F-403D-A8D1-F4555C280C97}" destId="{FB3A450A-5A83-4A86-A74F-F0973FC1EE5D}" srcOrd="0" destOrd="0" presId="urn:microsoft.com/office/officeart/2005/8/layout/orgChart1"/>
    <dgm:cxn modelId="{C59CBD8B-CD04-4B2F-B131-7877BDE5F521}" type="presParOf" srcId="{1B7246F3-FB1F-403D-A8D1-F4555C280C97}" destId="{B723F923-7D7E-447D-A09E-A615DD2F7BC1}" srcOrd="1" destOrd="0" presId="urn:microsoft.com/office/officeart/2005/8/layout/orgChart1"/>
    <dgm:cxn modelId="{DFD19A01-1D90-4A13-837F-34CDD5BC99FE}" type="presParOf" srcId="{66EFC1E6-65D1-4A27-A0EC-39DDB3418EA6}" destId="{274AEFFB-5B68-4510-BF63-D62AC79B2941}" srcOrd="1" destOrd="0" presId="urn:microsoft.com/office/officeart/2005/8/layout/orgChart1"/>
    <dgm:cxn modelId="{9B3312E8-D13A-48E0-9025-34FA18B1698B}" type="presParOf" srcId="{274AEFFB-5B68-4510-BF63-D62AC79B2941}" destId="{C3B2D7A4-418B-4C4B-832C-DE2CDC69C58E}" srcOrd="0" destOrd="0" presId="urn:microsoft.com/office/officeart/2005/8/layout/orgChart1"/>
    <dgm:cxn modelId="{ECF9F1EB-D248-4163-B2E3-4BBF6743C0D6}" type="presParOf" srcId="{274AEFFB-5B68-4510-BF63-D62AC79B2941}" destId="{ED169775-7E9F-408C-8F84-FF39ADEE0F4D}" srcOrd="1" destOrd="0" presId="urn:microsoft.com/office/officeart/2005/8/layout/orgChart1"/>
    <dgm:cxn modelId="{A05F4D31-F34C-458F-A706-44FE8277817D}" type="presParOf" srcId="{ED169775-7E9F-408C-8F84-FF39ADEE0F4D}" destId="{AE782B38-B5B5-46C4-919B-42B7DE51E3D7}" srcOrd="0" destOrd="0" presId="urn:microsoft.com/office/officeart/2005/8/layout/orgChart1"/>
    <dgm:cxn modelId="{CD072835-7FC3-4947-9C28-6E343932C112}" type="presParOf" srcId="{AE782B38-B5B5-46C4-919B-42B7DE51E3D7}" destId="{7DAE9C6C-27CC-462C-896F-17E944F1AA89}" srcOrd="0" destOrd="0" presId="urn:microsoft.com/office/officeart/2005/8/layout/orgChart1"/>
    <dgm:cxn modelId="{AD2A2EDE-6A89-4FAF-B894-8429ED56CAC5}" type="presParOf" srcId="{AE782B38-B5B5-46C4-919B-42B7DE51E3D7}" destId="{E1022260-B9C8-4F5E-AF94-95A3A1DB8AB7}" srcOrd="1" destOrd="0" presId="urn:microsoft.com/office/officeart/2005/8/layout/orgChart1"/>
    <dgm:cxn modelId="{AA0FD81B-5B32-4318-BCE5-ECF064194B02}" type="presParOf" srcId="{ED169775-7E9F-408C-8F84-FF39ADEE0F4D}" destId="{FFC1755F-696D-4961-82BA-D8F0150F093F}" srcOrd="1" destOrd="0" presId="urn:microsoft.com/office/officeart/2005/8/layout/orgChart1"/>
    <dgm:cxn modelId="{4FAB385E-A25F-407D-9CF2-123E38EBA855}" type="presParOf" srcId="{ED169775-7E9F-408C-8F84-FF39ADEE0F4D}" destId="{7AEDDCA8-25DF-4DBE-9C80-5B11A8D9443E}" srcOrd="2" destOrd="0" presId="urn:microsoft.com/office/officeart/2005/8/layout/orgChart1"/>
    <dgm:cxn modelId="{32BED486-1514-42B6-8D8D-4F7D2EEBD9E4}" type="presParOf" srcId="{66EFC1E6-65D1-4A27-A0EC-39DDB3418EA6}" destId="{7D042F4A-640D-4BCB-B482-1CAEDC713F08}" srcOrd="2" destOrd="0" presId="urn:microsoft.com/office/officeart/2005/8/layout/orgChart1"/>
    <dgm:cxn modelId="{3AF6DC76-9D72-44FE-9AE0-CE1C12E85CD4}" type="presParOf" srcId="{8B6478ED-44F1-4207-A151-BB85C8F12A6E}" destId="{51255E1C-C143-447D-B158-157DCBB1952B}" srcOrd="2" destOrd="0" presId="urn:microsoft.com/office/officeart/2005/8/layout/orgChart1"/>
    <dgm:cxn modelId="{0BBDA046-3D33-4107-8E33-4E35A2235D4C}" type="presParOf" srcId="{8B6478ED-44F1-4207-A151-BB85C8F12A6E}" destId="{C99D3E5A-D556-42CD-BB75-328FCC8BA8B5}" srcOrd="3" destOrd="0" presId="urn:microsoft.com/office/officeart/2005/8/layout/orgChart1"/>
    <dgm:cxn modelId="{A8560A56-6A60-4980-B045-7279A28F4F2A}" type="presParOf" srcId="{C99D3E5A-D556-42CD-BB75-328FCC8BA8B5}" destId="{D72A6BDB-A567-4C64-A161-2EE60754379B}" srcOrd="0" destOrd="0" presId="urn:microsoft.com/office/officeart/2005/8/layout/orgChart1"/>
    <dgm:cxn modelId="{EDFB02C8-6D76-4865-91F5-11782DFAB8AC}" type="presParOf" srcId="{D72A6BDB-A567-4C64-A161-2EE60754379B}" destId="{330A52C4-3B29-4580-AFE9-0F2A3D885396}" srcOrd="0" destOrd="0" presId="urn:microsoft.com/office/officeart/2005/8/layout/orgChart1"/>
    <dgm:cxn modelId="{ED5732B7-E3A0-4EDF-97F8-09C417813190}" type="presParOf" srcId="{D72A6BDB-A567-4C64-A161-2EE60754379B}" destId="{A44A471A-2FAD-48B5-B383-42E85429D6E7}" srcOrd="1" destOrd="0" presId="urn:microsoft.com/office/officeart/2005/8/layout/orgChart1"/>
    <dgm:cxn modelId="{599ACCEF-136F-49C0-B843-C5CFBC4829D9}" type="presParOf" srcId="{C99D3E5A-D556-42CD-BB75-328FCC8BA8B5}" destId="{ADB7CCE1-1541-4E71-918D-EE04664FC91F}" srcOrd="1" destOrd="0" presId="urn:microsoft.com/office/officeart/2005/8/layout/orgChart1"/>
    <dgm:cxn modelId="{AFEA8BF5-3BE6-4B31-80C9-025B4B8CBB71}" type="presParOf" srcId="{ADB7CCE1-1541-4E71-918D-EE04664FC91F}" destId="{CF2416FE-85EC-42D0-BC1A-BC45ADB2D60D}" srcOrd="0" destOrd="0" presId="urn:microsoft.com/office/officeart/2005/8/layout/orgChart1"/>
    <dgm:cxn modelId="{CE51CE20-EAA5-49F1-BB58-7CC474396DB0}" type="presParOf" srcId="{ADB7CCE1-1541-4E71-918D-EE04664FC91F}" destId="{920A5217-FCB4-4AE4-9980-DFB87EB459FD}" srcOrd="1" destOrd="0" presId="urn:microsoft.com/office/officeart/2005/8/layout/orgChart1"/>
    <dgm:cxn modelId="{93D6F8D1-AFB5-4446-AC0D-E6A13DBC5AD1}" type="presParOf" srcId="{920A5217-FCB4-4AE4-9980-DFB87EB459FD}" destId="{26BD8EA5-1003-4A04-903A-834A8FE3C72B}" srcOrd="0" destOrd="0" presId="urn:microsoft.com/office/officeart/2005/8/layout/orgChart1"/>
    <dgm:cxn modelId="{21E0D44B-503B-4C74-90FE-6143BD38CD43}" type="presParOf" srcId="{26BD8EA5-1003-4A04-903A-834A8FE3C72B}" destId="{4AB20C6B-9950-4415-9815-D0200D043AF4}" srcOrd="0" destOrd="0" presId="urn:microsoft.com/office/officeart/2005/8/layout/orgChart1"/>
    <dgm:cxn modelId="{3803D4C3-A43F-4445-BAAA-D21F9740889E}" type="presParOf" srcId="{26BD8EA5-1003-4A04-903A-834A8FE3C72B}" destId="{71404FC2-1209-45C3-9974-221E5090BA2B}" srcOrd="1" destOrd="0" presId="urn:microsoft.com/office/officeart/2005/8/layout/orgChart1"/>
    <dgm:cxn modelId="{FE135015-4C55-4061-ABDF-F4F42B0798EA}" type="presParOf" srcId="{920A5217-FCB4-4AE4-9980-DFB87EB459FD}" destId="{647D03C2-1720-4104-AFBB-A20D2E244215}" srcOrd="1" destOrd="0" presId="urn:microsoft.com/office/officeart/2005/8/layout/orgChart1"/>
    <dgm:cxn modelId="{A9A09F11-C9CB-4723-B156-F0E015FD3EC7}" type="presParOf" srcId="{647D03C2-1720-4104-AFBB-A20D2E244215}" destId="{6B094A54-C8EC-48BB-917D-2DDB43CC84DD}" srcOrd="0" destOrd="0" presId="urn:microsoft.com/office/officeart/2005/8/layout/orgChart1"/>
    <dgm:cxn modelId="{A43CD36D-7CF2-4AEF-87C8-1B6BEC12CC6C}" type="presParOf" srcId="{647D03C2-1720-4104-AFBB-A20D2E244215}" destId="{4ABC9EE8-117A-4814-BC24-F075AA59320B}" srcOrd="1" destOrd="0" presId="urn:microsoft.com/office/officeart/2005/8/layout/orgChart1"/>
    <dgm:cxn modelId="{A502FC02-0417-4981-AEAC-708196D5B689}" type="presParOf" srcId="{4ABC9EE8-117A-4814-BC24-F075AA59320B}" destId="{A4D17A2C-F7A3-4425-8ED3-85E3A948E68D}" srcOrd="0" destOrd="0" presId="urn:microsoft.com/office/officeart/2005/8/layout/orgChart1"/>
    <dgm:cxn modelId="{AD1253B2-4ED4-464E-A48F-AC7550D6CAE7}" type="presParOf" srcId="{A4D17A2C-F7A3-4425-8ED3-85E3A948E68D}" destId="{ED54376A-414A-45FD-8274-18BA6554B31E}" srcOrd="0" destOrd="0" presId="urn:microsoft.com/office/officeart/2005/8/layout/orgChart1"/>
    <dgm:cxn modelId="{88D80446-0AF7-4464-879E-E4CD4F5D17F5}" type="presParOf" srcId="{A4D17A2C-F7A3-4425-8ED3-85E3A948E68D}" destId="{86949777-5971-4967-8F60-1911E1302659}" srcOrd="1" destOrd="0" presId="urn:microsoft.com/office/officeart/2005/8/layout/orgChart1"/>
    <dgm:cxn modelId="{19C300DE-0843-4FD1-8BAB-47A1CFEDB410}" type="presParOf" srcId="{4ABC9EE8-117A-4814-BC24-F075AA59320B}" destId="{52BA2B34-FD30-4B4E-9794-C2B414FC9818}" srcOrd="1" destOrd="0" presId="urn:microsoft.com/office/officeart/2005/8/layout/orgChart1"/>
    <dgm:cxn modelId="{15B12397-5478-418B-916A-A7775B1E6FA3}" type="presParOf" srcId="{4ABC9EE8-117A-4814-BC24-F075AA59320B}" destId="{0F9C1FCD-1538-4237-B2D3-D93C661EB8A5}" srcOrd="2" destOrd="0" presId="urn:microsoft.com/office/officeart/2005/8/layout/orgChart1"/>
    <dgm:cxn modelId="{39D2D616-6B75-439F-9F7F-721DC0828AD1}" type="presParOf" srcId="{647D03C2-1720-4104-AFBB-A20D2E244215}" destId="{84E8B78E-2D34-4C63-B51F-B7A5EE2684B3}" srcOrd="2" destOrd="0" presId="urn:microsoft.com/office/officeart/2005/8/layout/orgChart1"/>
    <dgm:cxn modelId="{73827879-C452-4F6C-B0A4-5B1CD748BE5E}" type="presParOf" srcId="{647D03C2-1720-4104-AFBB-A20D2E244215}" destId="{7D81A624-25D5-45A1-A558-C34D5B3CAEC2}" srcOrd="3" destOrd="0" presId="urn:microsoft.com/office/officeart/2005/8/layout/orgChart1"/>
    <dgm:cxn modelId="{8FE18375-2975-4E68-83C8-F77646CF7062}" type="presParOf" srcId="{7D81A624-25D5-45A1-A558-C34D5B3CAEC2}" destId="{EEE4FE6E-0BEB-4B9C-A98E-60CE5D890487}" srcOrd="0" destOrd="0" presId="urn:microsoft.com/office/officeart/2005/8/layout/orgChart1"/>
    <dgm:cxn modelId="{D4148012-7F36-4D9B-AFB2-A05B2077A447}" type="presParOf" srcId="{EEE4FE6E-0BEB-4B9C-A98E-60CE5D890487}" destId="{CA9AE809-171F-48F4-AFAD-E6B496A804DF}" srcOrd="0" destOrd="0" presId="urn:microsoft.com/office/officeart/2005/8/layout/orgChart1"/>
    <dgm:cxn modelId="{82450E08-5F43-457F-A9B3-6664802CDC10}" type="presParOf" srcId="{EEE4FE6E-0BEB-4B9C-A98E-60CE5D890487}" destId="{E20B62BD-7AA1-459B-B47F-57553D82273D}" srcOrd="1" destOrd="0" presId="urn:microsoft.com/office/officeart/2005/8/layout/orgChart1"/>
    <dgm:cxn modelId="{D5E980F1-B6D8-4A5D-966A-20114AD89413}" type="presParOf" srcId="{7D81A624-25D5-45A1-A558-C34D5B3CAEC2}" destId="{096253E2-3C80-49C2-ABB4-A36E71A874C9}" srcOrd="1" destOrd="0" presId="urn:microsoft.com/office/officeart/2005/8/layout/orgChart1"/>
    <dgm:cxn modelId="{815653A6-1E71-417B-834A-C7E937871391}" type="presParOf" srcId="{7D81A624-25D5-45A1-A558-C34D5B3CAEC2}" destId="{A43C9E82-7BD1-4214-B61C-904CF9DDF5BD}" srcOrd="2" destOrd="0" presId="urn:microsoft.com/office/officeart/2005/8/layout/orgChart1"/>
    <dgm:cxn modelId="{506721F8-3562-44F8-A1C1-2D703FD219AE}" type="presParOf" srcId="{920A5217-FCB4-4AE4-9980-DFB87EB459FD}" destId="{E869E456-B2DA-4C36-B0A3-DF9C2EEF6F4B}" srcOrd="2" destOrd="0" presId="urn:microsoft.com/office/officeart/2005/8/layout/orgChart1"/>
    <dgm:cxn modelId="{C33888E6-7AB4-4241-9C4D-800378ECF620}" type="presParOf" srcId="{C99D3E5A-D556-42CD-BB75-328FCC8BA8B5}" destId="{F4E8E4E4-8E44-4530-9F07-030EAE8ABCF6}" srcOrd="2" destOrd="0" presId="urn:microsoft.com/office/officeart/2005/8/layout/orgChart1"/>
    <dgm:cxn modelId="{A642AFE5-8619-4F32-96C0-36CB41836D16}" type="presParOf" srcId="{8B6478ED-44F1-4207-A151-BB85C8F12A6E}" destId="{085CEDB4-0299-4179-B71E-20D96167492A}" srcOrd="4" destOrd="0" presId="urn:microsoft.com/office/officeart/2005/8/layout/orgChart1"/>
    <dgm:cxn modelId="{8CBC89E4-BFAC-4AE6-83AD-8A5E8D199D0F}" type="presParOf" srcId="{8B6478ED-44F1-4207-A151-BB85C8F12A6E}" destId="{65197B4D-25F5-42B0-A12D-4E6E9101D49C}" srcOrd="5" destOrd="0" presId="urn:microsoft.com/office/officeart/2005/8/layout/orgChart1"/>
    <dgm:cxn modelId="{A2B16C16-4448-423B-A48C-19141C4C3DE7}" type="presParOf" srcId="{65197B4D-25F5-42B0-A12D-4E6E9101D49C}" destId="{7E9DC9F2-33D9-4B4A-A5FE-089D3731BB59}" srcOrd="0" destOrd="0" presId="urn:microsoft.com/office/officeart/2005/8/layout/orgChart1"/>
    <dgm:cxn modelId="{36C609A5-E78C-4F2F-8ADA-8D5E772014E3}" type="presParOf" srcId="{7E9DC9F2-33D9-4B4A-A5FE-089D3731BB59}" destId="{21C076AD-50C1-4442-9416-64AFC090FCB8}" srcOrd="0" destOrd="0" presId="urn:microsoft.com/office/officeart/2005/8/layout/orgChart1"/>
    <dgm:cxn modelId="{D8297090-291F-4745-A054-8CFEEB180826}" type="presParOf" srcId="{7E9DC9F2-33D9-4B4A-A5FE-089D3731BB59}" destId="{8FF89429-61BD-40E7-B6A2-6C60D431D772}" srcOrd="1" destOrd="0" presId="urn:microsoft.com/office/officeart/2005/8/layout/orgChart1"/>
    <dgm:cxn modelId="{EB596809-EF7F-4959-A42E-B1BB3BA38CCD}" type="presParOf" srcId="{65197B4D-25F5-42B0-A12D-4E6E9101D49C}" destId="{829FDF79-D742-4926-B14D-D6D613C6888F}" srcOrd="1" destOrd="0" presId="urn:microsoft.com/office/officeart/2005/8/layout/orgChart1"/>
    <dgm:cxn modelId="{97E66058-AF14-4D42-A566-89155CABF61D}" type="presParOf" srcId="{829FDF79-D742-4926-B14D-D6D613C6888F}" destId="{B3E7D6E1-6C31-4551-9406-535CC9B4A235}" srcOrd="0" destOrd="0" presId="urn:microsoft.com/office/officeart/2005/8/layout/orgChart1"/>
    <dgm:cxn modelId="{726320C8-BDD5-4BB3-BB9C-C20BE25F3D6A}" type="presParOf" srcId="{829FDF79-D742-4926-B14D-D6D613C6888F}" destId="{E41CC170-39F5-4902-851D-AAB1F7228925}" srcOrd="1" destOrd="0" presId="urn:microsoft.com/office/officeart/2005/8/layout/orgChart1"/>
    <dgm:cxn modelId="{B940DBBA-9998-41B0-8964-94550A55BEEF}" type="presParOf" srcId="{E41CC170-39F5-4902-851D-AAB1F7228925}" destId="{0DF3EA37-209F-4377-9027-12157FA2F669}" srcOrd="0" destOrd="0" presId="urn:microsoft.com/office/officeart/2005/8/layout/orgChart1"/>
    <dgm:cxn modelId="{FB885020-744E-4F4C-ACC9-F7E0684FF94C}" type="presParOf" srcId="{0DF3EA37-209F-4377-9027-12157FA2F669}" destId="{13BDB4EB-B584-4EF6-A8F8-7A7E41709448}" srcOrd="0" destOrd="0" presId="urn:microsoft.com/office/officeart/2005/8/layout/orgChart1"/>
    <dgm:cxn modelId="{2A5798FB-4D65-4B84-8D0D-A2E1F8DC194F}" type="presParOf" srcId="{0DF3EA37-209F-4377-9027-12157FA2F669}" destId="{0AFD285C-CA89-4B2F-9E3A-E0F03092C783}" srcOrd="1" destOrd="0" presId="urn:microsoft.com/office/officeart/2005/8/layout/orgChart1"/>
    <dgm:cxn modelId="{9BCEDD7E-FDE0-444B-BEC7-A6B3CE8C939E}" type="presParOf" srcId="{E41CC170-39F5-4902-851D-AAB1F7228925}" destId="{E5D28340-98BA-4391-A45B-D444F75A462C}" srcOrd="1" destOrd="0" presId="urn:microsoft.com/office/officeart/2005/8/layout/orgChart1"/>
    <dgm:cxn modelId="{728302F4-057E-4CAB-9C64-1278D58A83BF}" type="presParOf" srcId="{E41CC170-39F5-4902-851D-AAB1F7228925}" destId="{EBAD1B52-A251-4F49-BFD1-8E6E9F52CD6A}" srcOrd="2" destOrd="0" presId="urn:microsoft.com/office/officeart/2005/8/layout/orgChart1"/>
    <dgm:cxn modelId="{B7BBDBF5-7A6D-4510-8026-278A2184F699}" type="presParOf" srcId="{65197B4D-25F5-42B0-A12D-4E6E9101D49C}" destId="{08D5325D-10CD-4E29-AD22-A06B583B1F24}" srcOrd="2" destOrd="0" presId="urn:microsoft.com/office/officeart/2005/8/layout/orgChart1"/>
    <dgm:cxn modelId="{487C5871-F2A5-461F-B1A0-10B052BC9287}" type="presParOf" srcId="{084569B8-AC14-4458-9BE6-7EEDF82CAA4F}" destId="{33A4CC32-0CE4-4B42-814B-69D846C2D28F}" srcOrd="2" destOrd="0" presId="urn:microsoft.com/office/officeart/2005/8/layout/orgChart1"/>
    <dgm:cxn modelId="{3F0268F8-EEDB-42B1-9780-42C5E95669BB}" type="presParOf" srcId="{33A4CC32-0CE4-4B42-814B-69D846C2D28F}" destId="{BACE0B1C-2488-4F38-86BE-1E5FEA54377A}" srcOrd="0" destOrd="0" presId="urn:microsoft.com/office/officeart/2005/8/layout/orgChart1"/>
    <dgm:cxn modelId="{E4806DC8-DFC4-437F-BE4A-CEB16E0456A2}" type="presParOf" srcId="{33A4CC32-0CE4-4B42-814B-69D846C2D28F}" destId="{E8A79E94-4DBD-4B23-BDF9-DF52FB52AF43}" srcOrd="1" destOrd="0" presId="urn:microsoft.com/office/officeart/2005/8/layout/orgChart1"/>
    <dgm:cxn modelId="{40543ED8-7F6A-4FE5-9918-EBB6591FD510}" type="presParOf" srcId="{E8A79E94-4DBD-4B23-BDF9-DF52FB52AF43}" destId="{59722E93-8FF4-4F23-A8C3-D158B131AEDA}" srcOrd="0" destOrd="0" presId="urn:microsoft.com/office/officeart/2005/8/layout/orgChart1"/>
    <dgm:cxn modelId="{9174EE0C-99BB-4707-8E9C-533657F62193}" type="presParOf" srcId="{59722E93-8FF4-4F23-A8C3-D158B131AEDA}" destId="{95459167-64D6-4020-A343-A94A1352F1F7}" srcOrd="0" destOrd="0" presId="urn:microsoft.com/office/officeart/2005/8/layout/orgChart1"/>
    <dgm:cxn modelId="{D1DEAE84-3501-48F0-8D1C-F66888352532}" type="presParOf" srcId="{59722E93-8FF4-4F23-A8C3-D158B131AEDA}" destId="{074AAE34-5C1C-4067-9F52-2F1089E3B97E}" srcOrd="1" destOrd="0" presId="urn:microsoft.com/office/officeart/2005/8/layout/orgChart1"/>
    <dgm:cxn modelId="{CC27500D-F0D9-4FC4-B70E-DB75324FDE11}" type="presParOf" srcId="{E8A79E94-4DBD-4B23-BDF9-DF52FB52AF43}" destId="{96813BA5-2194-4D97-9A87-47F4002D759C}" srcOrd="1" destOrd="0" presId="urn:microsoft.com/office/officeart/2005/8/layout/orgChart1"/>
    <dgm:cxn modelId="{60D1C3E5-7E30-40B2-9752-05A0A92F5D2C}" type="presParOf" srcId="{96813BA5-2194-4D97-9A87-47F4002D759C}" destId="{C50443B1-C251-48E9-88DD-CE68ACBF2F49}" srcOrd="0" destOrd="0" presId="urn:microsoft.com/office/officeart/2005/8/layout/orgChart1"/>
    <dgm:cxn modelId="{8EA6E7AA-28FB-4B84-8126-024E348E9C44}" type="presParOf" srcId="{96813BA5-2194-4D97-9A87-47F4002D759C}" destId="{0FAFCEE5-E4DE-4FED-81DC-C75E9A9D5BEC}" srcOrd="1" destOrd="0" presId="urn:microsoft.com/office/officeart/2005/8/layout/orgChart1"/>
    <dgm:cxn modelId="{F2204859-12BD-4D35-9CBC-47EA838728EF}" type="presParOf" srcId="{0FAFCEE5-E4DE-4FED-81DC-C75E9A9D5BEC}" destId="{80A8F855-7798-4256-95A4-0684EBAF44DB}" srcOrd="0" destOrd="0" presId="urn:microsoft.com/office/officeart/2005/8/layout/orgChart1"/>
    <dgm:cxn modelId="{BBB45E3D-C338-4CED-9E9E-D4E5700E4C39}" type="presParOf" srcId="{80A8F855-7798-4256-95A4-0684EBAF44DB}" destId="{2FFBE6F1-D538-4B53-B28F-03F595536859}" srcOrd="0" destOrd="0" presId="urn:microsoft.com/office/officeart/2005/8/layout/orgChart1"/>
    <dgm:cxn modelId="{B7FE1C5E-D7C2-4FF7-BD2D-9D3B2D89B4F6}" type="presParOf" srcId="{80A8F855-7798-4256-95A4-0684EBAF44DB}" destId="{560564CD-0118-489B-89A0-D5B7D8B9D65B}" srcOrd="1" destOrd="0" presId="urn:microsoft.com/office/officeart/2005/8/layout/orgChart1"/>
    <dgm:cxn modelId="{C9D63802-F58B-4C65-AA1B-513DB063BB6D}" type="presParOf" srcId="{0FAFCEE5-E4DE-4FED-81DC-C75E9A9D5BEC}" destId="{378CE39E-746D-4B4F-A0C8-33EE3D80B411}" srcOrd="1" destOrd="0" presId="urn:microsoft.com/office/officeart/2005/8/layout/orgChart1"/>
    <dgm:cxn modelId="{A1C00BA2-0033-4D34-957F-2E3A9FE0593B}" type="presParOf" srcId="{0FAFCEE5-E4DE-4FED-81DC-C75E9A9D5BEC}" destId="{B26F7FF2-A9AD-4CA4-AB8A-77F047B03E69}" srcOrd="2" destOrd="0" presId="urn:microsoft.com/office/officeart/2005/8/layout/orgChart1"/>
    <dgm:cxn modelId="{497CD233-8893-49FC-A451-98D164DDF172}" type="presParOf" srcId="{E8A79E94-4DBD-4B23-BDF9-DF52FB52AF43}" destId="{57A6656C-45C4-40EC-838D-A2C36D1477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60166-9140-41C0-9220-9FD943C65534}">
      <dsp:nvSpPr>
        <dsp:cNvPr id="0" name=""/>
        <dsp:cNvSpPr/>
      </dsp:nvSpPr>
      <dsp:spPr>
        <a:xfrm>
          <a:off x="7586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Specification</a:t>
          </a:r>
        </a:p>
      </dsp:txBody>
      <dsp:txXfrm>
        <a:off x="7586" y="255165"/>
        <a:ext cx="1193483" cy="427207"/>
      </dsp:txXfrm>
    </dsp:sp>
    <dsp:sp modelId="{35D1DF01-B6DE-45B8-B7D4-E5EB6B1FFA8C}">
      <dsp:nvSpPr>
        <dsp:cNvPr id="0" name=""/>
        <dsp:cNvSpPr/>
      </dsp:nvSpPr>
      <dsp:spPr>
        <a:xfrm>
          <a:off x="252034" y="682373"/>
          <a:ext cx="1193483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Specification Review</a:t>
          </a:r>
        </a:p>
      </dsp:txBody>
      <dsp:txXfrm>
        <a:off x="277406" y="707745"/>
        <a:ext cx="1142739" cy="815506"/>
      </dsp:txXfrm>
    </dsp:sp>
    <dsp:sp modelId="{A30A4B9F-E945-4624-9C73-566EB823560B}">
      <dsp:nvSpPr>
        <dsp:cNvPr id="0" name=""/>
        <dsp:cNvSpPr/>
      </dsp:nvSpPr>
      <dsp:spPr>
        <a:xfrm>
          <a:off x="1381997" y="320198"/>
          <a:ext cx="383566" cy="297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81997" y="379626"/>
        <a:ext cx="294423" cy="178286"/>
      </dsp:txXfrm>
    </dsp:sp>
    <dsp:sp modelId="{517B13DB-BB94-4DE9-B11E-EDD1609C6E1F}">
      <dsp:nvSpPr>
        <dsp:cNvPr id="0" name=""/>
        <dsp:cNvSpPr/>
      </dsp:nvSpPr>
      <dsp:spPr>
        <a:xfrm>
          <a:off x="1924780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Requirements Negotiation</a:t>
          </a:r>
        </a:p>
      </dsp:txBody>
      <dsp:txXfrm>
        <a:off x="1924780" y="255165"/>
        <a:ext cx="1193483" cy="427207"/>
      </dsp:txXfrm>
    </dsp:sp>
    <dsp:sp modelId="{F9DBD998-AFAE-4108-B7B9-FBDD408F7EB0}">
      <dsp:nvSpPr>
        <dsp:cNvPr id="0" name=""/>
        <dsp:cNvSpPr/>
      </dsp:nvSpPr>
      <dsp:spPr>
        <a:xfrm>
          <a:off x="2169229" y="682373"/>
          <a:ext cx="1193483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Test Plan</a:t>
          </a:r>
        </a:p>
      </dsp:txBody>
      <dsp:txXfrm>
        <a:off x="2194601" y="707745"/>
        <a:ext cx="1142739" cy="815506"/>
      </dsp:txXfrm>
    </dsp:sp>
    <dsp:sp modelId="{74B7D3BC-835D-4C17-AAB4-C2FD5398EB06}">
      <dsp:nvSpPr>
        <dsp:cNvPr id="0" name=""/>
        <dsp:cNvSpPr/>
      </dsp:nvSpPr>
      <dsp:spPr>
        <a:xfrm>
          <a:off x="3299191" y="320198"/>
          <a:ext cx="383566" cy="297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99191" y="379626"/>
        <a:ext cx="294423" cy="178286"/>
      </dsp:txXfrm>
    </dsp:sp>
    <dsp:sp modelId="{A6E60492-B24B-4485-9591-CEEED5D9AD06}">
      <dsp:nvSpPr>
        <dsp:cNvPr id="0" name=""/>
        <dsp:cNvSpPr/>
      </dsp:nvSpPr>
      <dsp:spPr>
        <a:xfrm>
          <a:off x="3841975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RTL Logic Design</a:t>
          </a:r>
        </a:p>
      </dsp:txBody>
      <dsp:txXfrm>
        <a:off x="3841975" y="255165"/>
        <a:ext cx="1193483" cy="427207"/>
      </dsp:txXfrm>
    </dsp:sp>
    <dsp:sp modelId="{F498D22E-44A0-4D7E-9E29-33C338412829}">
      <dsp:nvSpPr>
        <dsp:cNvPr id="0" name=""/>
        <dsp:cNvSpPr/>
      </dsp:nvSpPr>
      <dsp:spPr>
        <a:xfrm>
          <a:off x="4086423" y="682373"/>
          <a:ext cx="1193483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RTL Simulation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Formal Verification</a:t>
          </a:r>
        </a:p>
      </dsp:txBody>
      <dsp:txXfrm>
        <a:off x="4111795" y="707745"/>
        <a:ext cx="1142739" cy="815506"/>
      </dsp:txXfrm>
    </dsp:sp>
    <dsp:sp modelId="{33DB0B40-04D0-48FD-BFEB-F77581BBCA09}">
      <dsp:nvSpPr>
        <dsp:cNvPr id="0" name=""/>
        <dsp:cNvSpPr/>
      </dsp:nvSpPr>
      <dsp:spPr>
        <a:xfrm>
          <a:off x="5216386" y="320198"/>
          <a:ext cx="383566" cy="297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216386" y="379626"/>
        <a:ext cx="294423" cy="178286"/>
      </dsp:txXfrm>
    </dsp:sp>
    <dsp:sp modelId="{D74D6436-6A73-47AE-A420-740838BED478}">
      <dsp:nvSpPr>
        <dsp:cNvPr id="0" name=""/>
        <dsp:cNvSpPr/>
      </dsp:nvSpPr>
      <dsp:spPr>
        <a:xfrm>
          <a:off x="5759169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Synthesis</a:t>
          </a:r>
        </a:p>
      </dsp:txBody>
      <dsp:txXfrm>
        <a:off x="5759169" y="255165"/>
        <a:ext cx="1193483" cy="427207"/>
      </dsp:txXfrm>
    </dsp:sp>
    <dsp:sp modelId="{BC9AD131-C0BA-4AED-9A99-A7B071C8C4AF}">
      <dsp:nvSpPr>
        <dsp:cNvPr id="0" name=""/>
        <dsp:cNvSpPr/>
      </dsp:nvSpPr>
      <dsp:spPr>
        <a:xfrm>
          <a:off x="6003617" y="682373"/>
          <a:ext cx="1193483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Post- Synthesis Verification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Equivalence checking</a:t>
          </a:r>
        </a:p>
      </dsp:txBody>
      <dsp:txXfrm>
        <a:off x="6028989" y="707745"/>
        <a:ext cx="1142739" cy="815506"/>
      </dsp:txXfrm>
    </dsp:sp>
    <dsp:sp modelId="{38DF5260-2306-4814-8F22-62CCF5784956}">
      <dsp:nvSpPr>
        <dsp:cNvPr id="0" name=""/>
        <dsp:cNvSpPr/>
      </dsp:nvSpPr>
      <dsp:spPr>
        <a:xfrm>
          <a:off x="7133580" y="320198"/>
          <a:ext cx="383566" cy="297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133580" y="379626"/>
        <a:ext cx="294423" cy="178286"/>
      </dsp:txXfrm>
    </dsp:sp>
    <dsp:sp modelId="{86943BD3-4283-4B23-BBD0-C2FFA3E03374}">
      <dsp:nvSpPr>
        <dsp:cNvPr id="0" name=""/>
        <dsp:cNvSpPr/>
      </dsp:nvSpPr>
      <dsp:spPr>
        <a:xfrm>
          <a:off x="7676363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Implementation &amp; (Place &amp; Route) </a:t>
          </a:r>
        </a:p>
      </dsp:txBody>
      <dsp:txXfrm>
        <a:off x="7676363" y="255165"/>
        <a:ext cx="1193483" cy="427207"/>
      </dsp:txXfrm>
    </dsp:sp>
    <dsp:sp modelId="{D61B9A1C-092C-4159-9BAF-BED57FD4E4DE}">
      <dsp:nvSpPr>
        <dsp:cNvPr id="0" name=""/>
        <dsp:cNvSpPr/>
      </dsp:nvSpPr>
      <dsp:spPr>
        <a:xfrm>
          <a:off x="7741282" y="682373"/>
          <a:ext cx="1552542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Post-implementation Verification</a:t>
          </a:r>
        </a:p>
      </dsp:txBody>
      <dsp:txXfrm>
        <a:off x="7766654" y="707745"/>
        <a:ext cx="1501798" cy="815506"/>
      </dsp:txXfrm>
    </dsp:sp>
    <dsp:sp modelId="{F7A8976E-6CFF-490C-9AEA-D2AB630AEAB9}">
      <dsp:nvSpPr>
        <dsp:cNvPr id="0" name=""/>
        <dsp:cNvSpPr/>
      </dsp:nvSpPr>
      <dsp:spPr>
        <a:xfrm>
          <a:off x="9095657" y="320198"/>
          <a:ext cx="478717" cy="297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095657" y="379626"/>
        <a:ext cx="389574" cy="178286"/>
      </dsp:txXfrm>
    </dsp:sp>
    <dsp:sp modelId="{199C199D-E79B-4E8B-834C-4F84C0D017B7}">
      <dsp:nvSpPr>
        <dsp:cNvPr id="0" name=""/>
        <dsp:cNvSpPr/>
      </dsp:nvSpPr>
      <dsp:spPr>
        <a:xfrm>
          <a:off x="9773087" y="255165"/>
          <a:ext cx="1193483" cy="640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Bitstream or Layout (GDSII)</a:t>
          </a:r>
        </a:p>
      </dsp:txBody>
      <dsp:txXfrm>
        <a:off x="9773087" y="255165"/>
        <a:ext cx="1193483" cy="427207"/>
      </dsp:txXfrm>
    </dsp:sp>
    <dsp:sp modelId="{4C7C3AEC-3AFA-4BFD-AE3B-B1AB386AF3DE}">
      <dsp:nvSpPr>
        <dsp:cNvPr id="0" name=""/>
        <dsp:cNvSpPr/>
      </dsp:nvSpPr>
      <dsp:spPr>
        <a:xfrm>
          <a:off x="10017536" y="682373"/>
          <a:ext cx="1193483" cy="866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Validation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Emulation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10042908" y="707745"/>
        <a:ext cx="1142739" cy="815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443B1-C251-48E9-88DD-CE68ACBF2F49}">
      <dsp:nvSpPr>
        <dsp:cNvPr id="0" name=""/>
        <dsp:cNvSpPr/>
      </dsp:nvSpPr>
      <dsp:spPr>
        <a:xfrm>
          <a:off x="2884781" y="1125921"/>
          <a:ext cx="510033" cy="625403"/>
        </a:xfrm>
        <a:custGeom>
          <a:avLst/>
          <a:gdLst/>
          <a:ahLst/>
          <a:cxnLst/>
          <a:rect l="0" t="0" r="0" b="0"/>
          <a:pathLst>
            <a:path>
              <a:moveTo>
                <a:pt x="510033" y="0"/>
              </a:moveTo>
              <a:lnTo>
                <a:pt x="510033" y="625403"/>
              </a:lnTo>
              <a:lnTo>
                <a:pt x="0" y="6254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E0B1C-2488-4F38-86BE-1E5FEA54377A}">
      <dsp:nvSpPr>
        <dsp:cNvPr id="0" name=""/>
        <dsp:cNvSpPr/>
      </dsp:nvSpPr>
      <dsp:spPr>
        <a:xfrm>
          <a:off x="3851310" y="459246"/>
          <a:ext cx="1292365" cy="438427"/>
        </a:xfrm>
        <a:custGeom>
          <a:avLst/>
          <a:gdLst/>
          <a:ahLst/>
          <a:cxnLst/>
          <a:rect l="0" t="0" r="0" b="0"/>
          <a:pathLst>
            <a:path>
              <a:moveTo>
                <a:pt x="1292365" y="0"/>
              </a:moveTo>
              <a:lnTo>
                <a:pt x="1292365" y="438427"/>
              </a:lnTo>
              <a:lnTo>
                <a:pt x="0" y="4384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7D6E1-6C31-4551-9406-535CC9B4A235}">
      <dsp:nvSpPr>
        <dsp:cNvPr id="0" name=""/>
        <dsp:cNvSpPr/>
      </dsp:nvSpPr>
      <dsp:spPr>
        <a:xfrm>
          <a:off x="5997322" y="2130370"/>
          <a:ext cx="136948" cy="693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21"/>
              </a:lnTo>
              <a:lnTo>
                <a:pt x="136948" y="6935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CEDB4-0299-4179-B71E-20D96167492A}">
      <dsp:nvSpPr>
        <dsp:cNvPr id="0" name=""/>
        <dsp:cNvSpPr/>
      </dsp:nvSpPr>
      <dsp:spPr>
        <a:xfrm>
          <a:off x="5143676" y="459246"/>
          <a:ext cx="1218842" cy="1214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765"/>
              </a:lnTo>
              <a:lnTo>
                <a:pt x="1218842" y="1118765"/>
              </a:lnTo>
              <a:lnTo>
                <a:pt x="1218842" y="12146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8B78E-2D34-4C63-B51F-B7A5EE2684B3}">
      <dsp:nvSpPr>
        <dsp:cNvPr id="0" name=""/>
        <dsp:cNvSpPr/>
      </dsp:nvSpPr>
      <dsp:spPr>
        <a:xfrm>
          <a:off x="4040591" y="2846196"/>
          <a:ext cx="608280" cy="1200989"/>
        </a:xfrm>
        <a:custGeom>
          <a:avLst/>
          <a:gdLst/>
          <a:ahLst/>
          <a:cxnLst/>
          <a:rect l="0" t="0" r="0" b="0"/>
          <a:pathLst>
            <a:path>
              <a:moveTo>
                <a:pt x="608280" y="0"/>
              </a:moveTo>
              <a:lnTo>
                <a:pt x="608280" y="1200989"/>
              </a:lnTo>
              <a:lnTo>
                <a:pt x="0" y="12009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94A54-C8EC-48BB-917D-2DDB43CC84DD}">
      <dsp:nvSpPr>
        <dsp:cNvPr id="0" name=""/>
        <dsp:cNvSpPr/>
      </dsp:nvSpPr>
      <dsp:spPr>
        <a:xfrm>
          <a:off x="4648871" y="2846196"/>
          <a:ext cx="755938" cy="1247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711"/>
              </a:lnTo>
              <a:lnTo>
                <a:pt x="755938" y="12477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416FE-85EC-42D0-BC1A-BC45ADB2D60D}">
      <dsp:nvSpPr>
        <dsp:cNvPr id="0" name=""/>
        <dsp:cNvSpPr/>
      </dsp:nvSpPr>
      <dsp:spPr>
        <a:xfrm>
          <a:off x="5014067" y="2018990"/>
          <a:ext cx="228247" cy="370710"/>
        </a:xfrm>
        <a:custGeom>
          <a:avLst/>
          <a:gdLst/>
          <a:ahLst/>
          <a:cxnLst/>
          <a:rect l="0" t="0" r="0" b="0"/>
          <a:pathLst>
            <a:path>
              <a:moveTo>
                <a:pt x="228247" y="0"/>
              </a:moveTo>
              <a:lnTo>
                <a:pt x="228247" y="274846"/>
              </a:lnTo>
              <a:lnTo>
                <a:pt x="0" y="274846"/>
              </a:lnTo>
              <a:lnTo>
                <a:pt x="0" y="3707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55E1C-C143-447D-B158-157DCBB1952B}">
      <dsp:nvSpPr>
        <dsp:cNvPr id="0" name=""/>
        <dsp:cNvSpPr/>
      </dsp:nvSpPr>
      <dsp:spPr>
        <a:xfrm>
          <a:off x="5143676" y="459246"/>
          <a:ext cx="98639" cy="1103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7384"/>
              </a:lnTo>
              <a:lnTo>
                <a:pt x="98639" y="1007384"/>
              </a:lnTo>
              <a:lnTo>
                <a:pt x="98639" y="11032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2D7A4-418B-4C4B-832C-DE2CDC69C58E}">
      <dsp:nvSpPr>
        <dsp:cNvPr id="0" name=""/>
        <dsp:cNvSpPr/>
      </dsp:nvSpPr>
      <dsp:spPr>
        <a:xfrm>
          <a:off x="3403470" y="2160129"/>
          <a:ext cx="156167" cy="702254"/>
        </a:xfrm>
        <a:custGeom>
          <a:avLst/>
          <a:gdLst/>
          <a:ahLst/>
          <a:cxnLst/>
          <a:rect l="0" t="0" r="0" b="0"/>
          <a:pathLst>
            <a:path>
              <a:moveTo>
                <a:pt x="156167" y="0"/>
              </a:moveTo>
              <a:lnTo>
                <a:pt x="156167" y="702254"/>
              </a:lnTo>
              <a:lnTo>
                <a:pt x="0" y="7022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C2C81-BA97-47B9-9A3F-5DB3E4017762}">
      <dsp:nvSpPr>
        <dsp:cNvPr id="0" name=""/>
        <dsp:cNvSpPr/>
      </dsp:nvSpPr>
      <dsp:spPr>
        <a:xfrm>
          <a:off x="3924833" y="459246"/>
          <a:ext cx="1218842" cy="1244388"/>
        </a:xfrm>
        <a:custGeom>
          <a:avLst/>
          <a:gdLst/>
          <a:ahLst/>
          <a:cxnLst/>
          <a:rect l="0" t="0" r="0" b="0"/>
          <a:pathLst>
            <a:path>
              <a:moveTo>
                <a:pt x="1218842" y="0"/>
              </a:moveTo>
              <a:lnTo>
                <a:pt x="1218842" y="1148524"/>
              </a:lnTo>
              <a:lnTo>
                <a:pt x="0" y="1148524"/>
              </a:lnTo>
              <a:lnTo>
                <a:pt x="0" y="1244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468B5-49CA-48FE-A177-99F8EC5CF5B8}">
      <dsp:nvSpPr>
        <dsp:cNvPr id="0" name=""/>
        <dsp:cNvSpPr/>
      </dsp:nvSpPr>
      <dsp:spPr>
        <a:xfrm>
          <a:off x="4687180" y="2750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Host</a:t>
          </a:r>
        </a:p>
      </dsp:txBody>
      <dsp:txXfrm>
        <a:off x="4687180" y="2750"/>
        <a:ext cx="912990" cy="456495"/>
      </dsp:txXfrm>
    </dsp:sp>
    <dsp:sp modelId="{FB3A450A-5A83-4A86-A74F-F0973FC1EE5D}">
      <dsp:nvSpPr>
        <dsp:cNvPr id="0" name=""/>
        <dsp:cNvSpPr/>
      </dsp:nvSpPr>
      <dsp:spPr>
        <a:xfrm>
          <a:off x="3468338" y="1703634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</a:t>
          </a:r>
        </a:p>
      </dsp:txBody>
      <dsp:txXfrm>
        <a:off x="3468338" y="1703634"/>
        <a:ext cx="912990" cy="456495"/>
      </dsp:txXfrm>
    </dsp:sp>
    <dsp:sp modelId="{7DAE9C6C-27CC-462C-896F-17E944F1AA89}">
      <dsp:nvSpPr>
        <dsp:cNvPr id="0" name=""/>
        <dsp:cNvSpPr/>
      </dsp:nvSpPr>
      <dsp:spPr>
        <a:xfrm>
          <a:off x="2490479" y="2634136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Func</a:t>
          </a:r>
          <a:endParaRPr lang="en-US" sz="2900" kern="1200" dirty="0"/>
        </a:p>
      </dsp:txBody>
      <dsp:txXfrm>
        <a:off x="2490479" y="2634136"/>
        <a:ext cx="912990" cy="456495"/>
      </dsp:txXfrm>
    </dsp:sp>
    <dsp:sp modelId="{330A52C4-3B29-4580-AFE9-0F2A3D885396}">
      <dsp:nvSpPr>
        <dsp:cNvPr id="0" name=""/>
        <dsp:cNvSpPr/>
      </dsp:nvSpPr>
      <dsp:spPr>
        <a:xfrm>
          <a:off x="4785820" y="1562495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</a:t>
          </a:r>
        </a:p>
      </dsp:txBody>
      <dsp:txXfrm>
        <a:off x="4785820" y="1562495"/>
        <a:ext cx="912990" cy="456495"/>
      </dsp:txXfrm>
    </dsp:sp>
    <dsp:sp modelId="{4AB20C6B-9950-4415-9815-D0200D043AF4}">
      <dsp:nvSpPr>
        <dsp:cNvPr id="0" name=""/>
        <dsp:cNvSpPr/>
      </dsp:nvSpPr>
      <dsp:spPr>
        <a:xfrm>
          <a:off x="4557572" y="2389701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</a:t>
          </a:r>
        </a:p>
      </dsp:txBody>
      <dsp:txXfrm>
        <a:off x="4557572" y="2389701"/>
        <a:ext cx="912990" cy="456495"/>
      </dsp:txXfrm>
    </dsp:sp>
    <dsp:sp modelId="{ED54376A-414A-45FD-8274-18BA6554B31E}">
      <dsp:nvSpPr>
        <dsp:cNvPr id="0" name=""/>
        <dsp:cNvSpPr/>
      </dsp:nvSpPr>
      <dsp:spPr>
        <a:xfrm>
          <a:off x="5404809" y="3865660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Func</a:t>
          </a:r>
          <a:endParaRPr lang="en-US" sz="2900" kern="1200" dirty="0"/>
        </a:p>
      </dsp:txBody>
      <dsp:txXfrm>
        <a:off x="5404809" y="3865660"/>
        <a:ext cx="912990" cy="456495"/>
      </dsp:txXfrm>
    </dsp:sp>
    <dsp:sp modelId="{CA9AE809-171F-48F4-AFAD-E6B496A804DF}">
      <dsp:nvSpPr>
        <dsp:cNvPr id="0" name=""/>
        <dsp:cNvSpPr/>
      </dsp:nvSpPr>
      <dsp:spPr>
        <a:xfrm>
          <a:off x="3127600" y="3818938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Func</a:t>
          </a:r>
          <a:endParaRPr lang="en-US" sz="2900" kern="1200" dirty="0"/>
        </a:p>
      </dsp:txBody>
      <dsp:txXfrm>
        <a:off x="3127600" y="3818938"/>
        <a:ext cx="912990" cy="456495"/>
      </dsp:txXfrm>
    </dsp:sp>
    <dsp:sp modelId="{21C076AD-50C1-4442-9416-64AFC090FCB8}">
      <dsp:nvSpPr>
        <dsp:cNvPr id="0" name=""/>
        <dsp:cNvSpPr/>
      </dsp:nvSpPr>
      <dsp:spPr>
        <a:xfrm>
          <a:off x="5906023" y="1673875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</a:t>
          </a:r>
        </a:p>
      </dsp:txBody>
      <dsp:txXfrm>
        <a:off x="5906023" y="1673875"/>
        <a:ext cx="912990" cy="456495"/>
      </dsp:txXfrm>
    </dsp:sp>
    <dsp:sp modelId="{13BDB4EB-B584-4EF6-A8F8-7A7E41709448}">
      <dsp:nvSpPr>
        <dsp:cNvPr id="0" name=""/>
        <dsp:cNvSpPr/>
      </dsp:nvSpPr>
      <dsp:spPr>
        <a:xfrm>
          <a:off x="6134271" y="2595644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Func</a:t>
          </a:r>
          <a:endParaRPr lang="en-US" sz="2900" kern="1200" dirty="0"/>
        </a:p>
      </dsp:txBody>
      <dsp:txXfrm>
        <a:off x="6134271" y="2595644"/>
        <a:ext cx="912990" cy="456495"/>
      </dsp:txXfrm>
    </dsp:sp>
    <dsp:sp modelId="{95459167-64D6-4020-A343-A94A1352F1F7}">
      <dsp:nvSpPr>
        <dsp:cNvPr id="0" name=""/>
        <dsp:cNvSpPr/>
      </dsp:nvSpPr>
      <dsp:spPr>
        <a:xfrm>
          <a:off x="2938319" y="669425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</a:t>
          </a:r>
        </a:p>
      </dsp:txBody>
      <dsp:txXfrm>
        <a:off x="2938319" y="669425"/>
        <a:ext cx="912990" cy="456495"/>
      </dsp:txXfrm>
    </dsp:sp>
    <dsp:sp modelId="{2FFBE6F1-D538-4B53-B28F-03F595536859}">
      <dsp:nvSpPr>
        <dsp:cNvPr id="0" name=""/>
        <dsp:cNvSpPr/>
      </dsp:nvSpPr>
      <dsp:spPr>
        <a:xfrm>
          <a:off x="1971790" y="1523076"/>
          <a:ext cx="912990" cy="45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Func</a:t>
          </a:r>
          <a:endParaRPr lang="en-US" sz="2900" kern="1200" dirty="0"/>
        </a:p>
      </dsp:txBody>
      <dsp:txXfrm>
        <a:off x="1971790" y="1523076"/>
        <a:ext cx="912990" cy="456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95148-A025-48AE-9E15-18F92E470903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826DF-FFCA-4A6B-B859-38C5F579E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5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https://i0.wp.com/semiengineering.com/wp-content/uploads/2019/07/Synopsys_which-glitch-is-which-fig1.png?ssl=1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81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Verilator</a:t>
            </a:r>
            <a:r>
              <a:rPr lang="en-US" dirty="0"/>
              <a:t> Internals, July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0BB5D-CC41-4360-8CD2-C744C6A94F7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 3-1. Input Vector Processing.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9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Cs.cornell.edu/courses/cs3410/2019sp/</a:t>
            </a:r>
            <a:r>
              <a:rPr lang="en-US" dirty="0" err="1"/>
              <a:t>riscv</a:t>
            </a:r>
            <a:r>
              <a:rPr lang="en-US" dirty="0"/>
              <a:t>/interpreter/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8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1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3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from: https://ati.ttu.ee/~jaan/verification/1_introduction%20english.ppt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826DF-FFCA-4A6B-B859-38C5F579E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5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534B-D74B-1203-D9E8-6054FD82B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20747-ED18-DF1A-C303-792E07692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836C7-8DEB-616B-AA03-55CB3F43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79DD3-832E-82BC-4FD4-8DDE28ED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986B-F527-DF51-932A-1CC5D533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756E-B6C7-269A-E104-380A8189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E7ECF-5143-C647-5EBF-E048D5B55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7CCC-4768-AF2B-188A-448ADDA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BF3B2-2D89-3FA3-40B1-D4F22B7E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09BD0-643E-A283-44FC-3DB21559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65C92-4C04-D905-6819-BA0FD91DB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87620-1727-F4DB-071C-9161906C8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47C3-51E2-DD93-CB4B-869DC806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1C02A-98E1-A25F-11F2-988C53AB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5D237-7C81-94B9-E90A-6D754EA05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8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BB61-2065-AF22-6B1E-9E56F363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4C73-909A-3B1B-A838-8852503A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EACE-640F-6B4A-DCE8-D6969AD6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EDBF5-0D25-F0F5-8041-541B388C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455A-FD07-9E6F-522E-B14938B0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CA72-E780-424D-D432-3F853AB6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9F0F-9BD5-413F-58AE-5E03E97D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C83FF-2176-F9B2-D6E9-3657C4F4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1066-A428-5D81-4672-9746680C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7F3CF-FA7E-D7DE-8EA4-898CAE8D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3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044C-4691-563F-C256-CB5526CD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E073-F53C-067A-C9A3-430BCEE3A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638B6-0181-FDD3-53F1-D4AC4B3D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A204E-5696-614B-2230-DD907BFB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E9D5-933C-D6C8-C7A9-3985EC6E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8FFFB-1BB7-5AAA-0EE6-B99EC9AA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0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E541-F63E-F6DA-733E-FE57DB7D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B2C9-9FA2-C8C3-473F-063382AF0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38A4D-9612-DFA8-D1EE-BDAE63332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C5252-15AC-50A3-82C5-96543AC8A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8049B-17C7-053A-515A-1DB99D2A8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8AEC6-7BE7-80FE-6121-CA8F9B7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3276E-DD2C-8F84-15F5-49179558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3B232-85F0-72C7-35F5-1AD7AB76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1B16-0EBC-B436-2255-3F3D628A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7D383-E3B4-3835-BEC4-8F2130AA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5945D-8DBF-A2ED-A4DD-22CC239D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53177-C122-10B1-1023-EB7DAA72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8A2E3-44FC-CD08-6484-EC5C11B1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20200-22D3-DABB-548D-E0B008DA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769D-EEC1-4E10-CA16-03F8F0B7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84AA-EA9C-C4BC-277B-0ED7F60A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4605-A755-BACC-4794-2A5C8EE33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A7122-A85E-D227-0051-F4D0C706D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7D10D-A698-083B-20D6-87A99580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85423-4094-AC8B-3F70-5A5B85DC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B8CC1-9AB3-316A-7802-FB13F4E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AF9E-5426-A1BE-BD81-A54C5160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4F1F4-7D92-2C34-7B04-07E9C29B5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F7142-6D27-5FCD-55A0-F2FED809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A9BA5-43B7-769C-D023-F787D3A7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BC904-8A39-4EE7-0B6A-D44034D7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E05-E052-FAE3-5C45-EE03A13E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42E61-4792-E99B-F010-8AE70A1C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E0E9A-94AD-40F5-E124-380E6CBC6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F8BB-D5BA-2059-260E-6FF3F3F67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184F-9AFE-43FF-958D-08BE522D5468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8860-6086-FF01-56F7-B42BF1825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21F5-C265-2AA4-C68F-D94BB7849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B53B1-9CA1-4075-B39D-C62723B74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5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DB04-B9E1-A39D-DBEC-D22ABF193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EEGR 471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FC6EC-71EF-3BAF-EBA8-34D2C4785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Section 1: Simulation</a:t>
            </a:r>
          </a:p>
        </p:txBody>
      </p:sp>
    </p:spTree>
    <p:extLst>
      <p:ext uri="{BB962C8B-B14F-4D97-AF65-F5344CB8AC3E}">
        <p14:creationId xmlns:p14="http://schemas.microsoft.com/office/powerpoint/2010/main" val="154789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3E87-E6EA-4918-C624-52E8393F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Design: Middle Ages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329A8B-3299-D158-3D9C-D44E5E63E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38" y="1379621"/>
            <a:ext cx="6813139" cy="51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F681C4-4640-5B2D-0212-3DF473F8A99B}"/>
              </a:ext>
            </a:extLst>
          </p:cNvPr>
          <p:cNvSpPr txBox="1">
            <a:spLocks/>
          </p:cNvSpPr>
          <p:nvPr/>
        </p:nvSpPr>
        <p:spPr>
          <a:xfrm>
            <a:off x="0" y="1960938"/>
            <a:ext cx="4989095" cy="197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Schematic Entry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Draw design gate by gate.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then map to available resources. </a:t>
            </a:r>
          </a:p>
        </p:txBody>
      </p:sp>
    </p:spTree>
    <p:extLst>
      <p:ext uri="{BB962C8B-B14F-4D97-AF65-F5344CB8AC3E}">
        <p14:creationId xmlns:p14="http://schemas.microsoft.com/office/powerpoint/2010/main" val="1283778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7C7E-2176-FC7A-D399-4C1A1D1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Structs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9B6FBF-33D1-1383-B8B5-7300A8112807}"/>
              </a:ext>
            </a:extLst>
          </p:cNvPr>
          <p:cNvSpPr txBox="1">
            <a:spLocks/>
          </p:cNvSpPr>
          <p:nvPr/>
        </p:nvSpPr>
        <p:spPr>
          <a:xfrm>
            <a:off x="976544" y="1825624"/>
            <a:ext cx="1102295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Structs</a:t>
            </a:r>
          </a:p>
          <a:p>
            <a:pPr lvl="1"/>
            <a:r>
              <a:rPr lang="en-US" dirty="0"/>
              <a:t>allows you more control in how data is laid out in memory by using packed structures. </a:t>
            </a:r>
          </a:p>
          <a:p>
            <a:pPr lvl="1"/>
            <a:r>
              <a:rPr lang="en-US" dirty="0"/>
              <a:t>A packed structure is stored as a contiguous set of bits with no unused space.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: </a:t>
            </a:r>
          </a:p>
          <a:p>
            <a:pPr lvl="2"/>
            <a:r>
              <a:rPr lang="en-US" b="1" dirty="0"/>
              <a:t>typedef struct packed logic[7:0] {</a:t>
            </a:r>
            <a:r>
              <a:rPr lang="en-US" b="1" dirty="0" err="1"/>
              <a:t>r,g,b</a:t>
            </a:r>
            <a:r>
              <a:rPr lang="en-US" b="1" dirty="0"/>
              <a:t>) </a:t>
            </a:r>
            <a:r>
              <a:rPr lang="en-US" b="1" dirty="0" err="1"/>
              <a:t>pixel_t</a:t>
            </a:r>
            <a:r>
              <a:rPr lang="en-US" b="1" dirty="0"/>
              <a:t>;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E5E95-6A04-CEDC-1A38-B688FA40F67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87286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7C7E-2176-FC7A-D399-4C1A1D1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9B6FBF-33D1-1383-B8B5-7300A8112807}"/>
              </a:ext>
            </a:extLst>
          </p:cNvPr>
          <p:cNvSpPr txBox="1">
            <a:spLocks/>
          </p:cNvSpPr>
          <p:nvPr/>
        </p:nvSpPr>
        <p:spPr>
          <a:xfrm>
            <a:off x="976544" y="1825624"/>
            <a:ext cx="1102295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Enums</a:t>
            </a:r>
          </a:p>
          <a:p>
            <a:pPr lvl="1"/>
            <a:r>
              <a:rPr lang="en-US" dirty="0"/>
              <a:t>strong variable type that is limited to a set of specified names</a:t>
            </a:r>
          </a:p>
          <a:p>
            <a:pPr lvl="1"/>
            <a:r>
              <a:rPr lang="en-US" dirty="0"/>
              <a:t>instruction opcodes or state machine values.</a:t>
            </a:r>
          </a:p>
          <a:p>
            <a:pPr lvl="2"/>
            <a:r>
              <a:rPr lang="en-US" dirty="0" err="1"/>
              <a:t>i.e</a:t>
            </a:r>
            <a:r>
              <a:rPr lang="en-US" dirty="0"/>
              <a:t>: </a:t>
            </a:r>
          </a:p>
          <a:p>
            <a:pPr lvl="3"/>
            <a:r>
              <a:rPr lang="en-US" b="1" dirty="0"/>
              <a:t>typedef </a:t>
            </a:r>
            <a:r>
              <a:rPr lang="en-US" b="1" dirty="0" err="1"/>
              <a:t>enum</a:t>
            </a:r>
            <a:r>
              <a:rPr lang="en-US" b="1" dirty="0"/>
              <a:t> {ERROR=0, FIRST=1, Second = 2} </a:t>
            </a:r>
            <a:r>
              <a:rPr lang="en-US" b="1" dirty="0" err="1"/>
              <a:t>my_enum_e</a:t>
            </a:r>
            <a:r>
              <a:rPr lang="en-US" b="1" dirty="0"/>
              <a:t>;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E5E95-6A04-CEDC-1A38-B688FA40F67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0739103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D133-43CC-7B32-73F3-05D58099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A00F-0E00-4E7D-ACB0-BC9818A8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  <a:p>
            <a:pPr lvl="1"/>
            <a:r>
              <a:rPr lang="en-US" dirty="0"/>
              <a:t>Yes, they exist in SystemVerilog.</a:t>
            </a:r>
          </a:p>
          <a:p>
            <a:pPr lvl="1"/>
            <a:r>
              <a:rPr lang="en-US" dirty="0"/>
              <a:t>NO, do not use them.</a:t>
            </a:r>
          </a:p>
        </p:txBody>
      </p:sp>
      <p:pic>
        <p:nvPicPr>
          <p:cNvPr id="4" name="Picture 4" descr="Double linked list allocation problems : r/ProgrammerHumor">
            <a:extLst>
              <a:ext uri="{FF2B5EF4-FFF2-40B4-BE49-F238E27FC236}">
                <a16:creationId xmlns:a16="http://schemas.microsoft.com/office/drawing/2014/main" id="{13F276A4-1F01-63F3-551A-BB09AF9AA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858754"/>
            <a:ext cx="4507296" cy="56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B6A6-A797-1D9A-CBFB-BC8D482DE4D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819294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E855-08FD-29A2-6B54-8CF023B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Tasks, Functions, and Void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7D57-5FFA-0F62-DE7F-DB47E883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0817"/>
          </a:xfrm>
        </p:spPr>
        <p:txBody>
          <a:bodyPr/>
          <a:lstStyle/>
          <a:p>
            <a:r>
              <a:rPr lang="en-US" dirty="0"/>
              <a:t>task can consume time while a function cannot. </a:t>
            </a:r>
          </a:p>
          <a:p>
            <a:r>
              <a:rPr lang="en-US" dirty="0"/>
              <a:t>A function cannot have a delay</a:t>
            </a:r>
          </a:p>
          <a:p>
            <a:pPr lvl="1"/>
            <a:r>
              <a:rPr lang="en-US" dirty="0"/>
              <a:t>#100, a blocking statement such as @(posedge clock) or wait(ready), or call a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A4EB0-9248-B274-BAAB-319A0D94EA8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6022750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E855-08FD-29A2-6B54-8CF023B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Tasks, Functions, and Void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7D57-5FFA-0F62-DE7F-DB47E883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0817"/>
          </a:xfrm>
        </p:spPr>
        <p:txBody>
          <a:bodyPr/>
          <a:lstStyle/>
          <a:p>
            <a:r>
              <a:rPr lang="en-US" dirty="0"/>
              <a:t>Why functions????</a:t>
            </a:r>
          </a:p>
          <a:p>
            <a:pPr lvl="1"/>
            <a:r>
              <a:rPr lang="en-US" dirty="0"/>
              <a:t>Can be synthesized “sometimes”</a:t>
            </a:r>
          </a:p>
          <a:p>
            <a:pPr lvl="1"/>
            <a:r>
              <a:rPr lang="en-US" dirty="0"/>
              <a:t>Can call at the beginning/ or very end of a test.</a:t>
            </a:r>
          </a:p>
          <a:p>
            <a:r>
              <a:rPr lang="en-US" dirty="0"/>
              <a:t>Void Functions… don’t have a return type.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A4EB0-9248-B274-BAAB-319A0D94EA8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229036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E855-08FD-29A2-6B54-8CF023B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7D57-5FFA-0F62-DE7F-DB47E883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00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timeunit</a:t>
            </a:r>
            <a:r>
              <a:rPr lang="en-US" dirty="0"/>
              <a:t> and </a:t>
            </a:r>
            <a:r>
              <a:rPr lang="en-US" dirty="0" err="1"/>
              <a:t>timeprecision</a:t>
            </a:r>
            <a:r>
              <a:rPr lang="en-US" dirty="0"/>
              <a:t> or ‘timescale to unambiguously specify a time value plus units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: 0.1ns or 20ps. </a:t>
            </a:r>
          </a:p>
          <a:p>
            <a:pPr lvl="1"/>
            <a:r>
              <a:rPr lang="en-US" dirty="0" err="1"/>
              <a:t>timeunit</a:t>
            </a:r>
            <a:r>
              <a:rPr lang="en-US" dirty="0"/>
              <a:t> 1ns;  then #1 = wait 1 nano second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A4EB0-9248-B274-BAAB-319A0D94EA8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7771928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95E9-6DDC-FA7A-C4C6-0B514A38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0E2B-B8C3-A33C-212A-20E3B3657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of a testbench is to apply stimulus to a design and then check the result to see if it is correct. </a:t>
            </a:r>
          </a:p>
          <a:p>
            <a:r>
              <a:rPr lang="en-US" dirty="0"/>
              <a:t>data that flows in and out of design is grouped together into transactions. </a:t>
            </a:r>
          </a:p>
          <a:p>
            <a:r>
              <a:rPr lang="en-US" dirty="0"/>
              <a:t>easiest way to organize the testbench is around the transactions, and the operations that you perform. </a:t>
            </a:r>
          </a:p>
          <a:p>
            <a:r>
              <a:rPr lang="en-US" dirty="0"/>
              <a:t>In OOP, the transaction is the object that is focus of your testbench.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98D97-D8B1-4340-4858-3FC21D9AAFB6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299462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B883-8B42-F0E6-3DEE-555E03D7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4" y="18131"/>
            <a:ext cx="10515600" cy="1325563"/>
          </a:xfrm>
        </p:spPr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D4A0-0474-D3CE-967B-8E6EA2D4F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5" y="1331495"/>
            <a:ext cx="8530390" cy="5161380"/>
          </a:xfrm>
        </p:spPr>
        <p:txBody>
          <a:bodyPr>
            <a:normAutofit/>
          </a:bodyPr>
          <a:lstStyle/>
          <a:p>
            <a:r>
              <a:rPr lang="en-US" dirty="0"/>
              <a:t>Basic building block containing routines and variables. </a:t>
            </a:r>
          </a:p>
          <a:p>
            <a:r>
              <a:rPr lang="en-US" dirty="0"/>
              <a:t>In Verilog, you need to instantiate a module to use it.</a:t>
            </a:r>
          </a:p>
          <a:p>
            <a:r>
              <a:rPr lang="en-US"/>
              <a:t>Encapsulates </a:t>
            </a:r>
            <a:r>
              <a:rPr lang="en-US" dirty="0"/>
              <a:t>data together with the routines that manipulate it.</a:t>
            </a:r>
          </a:p>
          <a:p>
            <a:r>
              <a:rPr lang="en-US" dirty="0"/>
              <a:t>Handle </a:t>
            </a:r>
          </a:p>
          <a:p>
            <a:pPr lvl="1"/>
            <a:r>
              <a:rPr lang="en-US" dirty="0"/>
              <a:t>a pointer to an object. </a:t>
            </a:r>
          </a:p>
          <a:p>
            <a:pPr lvl="1"/>
            <a:r>
              <a:rPr lang="en-US" dirty="0"/>
              <a:t>An OOP handle is like the address of the object</a:t>
            </a:r>
          </a:p>
          <a:p>
            <a:pPr lvl="1"/>
            <a:r>
              <a:rPr lang="en-US" dirty="0"/>
              <a:t>stored in a pointer that can only refer to one type.</a:t>
            </a:r>
          </a:p>
          <a:p>
            <a:endParaRPr lang="en-US" dirty="0"/>
          </a:p>
        </p:txBody>
      </p:sp>
      <p:pic>
        <p:nvPicPr>
          <p:cNvPr id="13314" name="Picture 2" descr="you have... no class - Side-Eyes Chloe | Make a Meme">
            <a:extLst>
              <a:ext uri="{FF2B5EF4-FFF2-40B4-BE49-F238E27FC236}">
                <a16:creationId xmlns:a16="http://schemas.microsoft.com/office/drawing/2014/main" id="{A4669A4A-E878-A9C4-4D21-63BE460E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02" y="3254459"/>
            <a:ext cx="4768515" cy="27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8B01A-C156-4BFA-FA42-A9649378DEE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1070398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3D23-3D4D-F528-5D48-92F803D2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Object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E4E816-EDFE-80E4-3318-F15BA2301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93353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BF7812-1D06-6631-2FA2-EFBA880C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4" y="1690688"/>
            <a:ext cx="3018422" cy="4085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630B2-9C7F-3AC6-3F39-66A0342018FA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145730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EDA7-0465-D996-1FD9-BA51415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A9F8-93E3-8D00-9FFB-517248252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059779" cy="4351338"/>
          </a:xfrm>
        </p:spPr>
        <p:txBody>
          <a:bodyPr/>
          <a:lstStyle/>
          <a:p>
            <a:r>
              <a:rPr lang="en-US" dirty="0"/>
              <a:t>Main “power” of OOP</a:t>
            </a:r>
          </a:p>
          <a:p>
            <a:pPr lvl="1"/>
            <a:r>
              <a:rPr lang="en-US" dirty="0"/>
              <a:t>take an existing class, </a:t>
            </a:r>
            <a:r>
              <a:rPr lang="en-US" dirty="0" err="1"/>
              <a:t>i.e</a:t>
            </a:r>
            <a:r>
              <a:rPr lang="en-US" dirty="0"/>
              <a:t> such as a transaction</a:t>
            </a:r>
          </a:p>
          <a:p>
            <a:pPr lvl="1"/>
            <a:r>
              <a:rPr lang="en-US" dirty="0"/>
              <a:t>selectively change parts of its behavior by replacing routines</a:t>
            </a:r>
          </a:p>
          <a:p>
            <a:pPr lvl="1"/>
            <a:r>
              <a:rPr lang="en-US" dirty="0"/>
              <a:t>but without having to change the surrounding infrastructure.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55793-D36B-68E6-994F-1FA04B39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28" y="3674450"/>
            <a:ext cx="7279544" cy="2134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DE77B-9F43-3090-C169-108EAEA09B27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68482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A76-449D-A9C4-7A5A-DF0FCF8C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Design: HDL and Synthesis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6372C3-64B6-A165-C3C8-69F776E17D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7" y="3094055"/>
            <a:ext cx="3445664" cy="273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50BBFB-40C2-3DD0-A00D-58B269F9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11" y="2312785"/>
            <a:ext cx="5767518" cy="429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D7D74DB-BDFA-D863-04D3-A64239951960}"/>
              </a:ext>
            </a:extLst>
          </p:cNvPr>
          <p:cNvSpPr txBox="1">
            <a:spLocks/>
          </p:cNvSpPr>
          <p:nvPr/>
        </p:nvSpPr>
        <p:spPr>
          <a:xfrm>
            <a:off x="918984" y="1650002"/>
            <a:ext cx="970547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are a thousand words worth more than a picture?</a:t>
            </a:r>
          </a:p>
          <a:p>
            <a:pPr marL="342900" indent="-342900"/>
            <a:r>
              <a:rPr lang="en-US" dirty="0"/>
              <a:t>HDL: describe the logic, let the synthesis tool turn it into gates</a:t>
            </a:r>
          </a:p>
        </p:txBody>
      </p:sp>
    </p:spTree>
    <p:extLst>
      <p:ext uri="{BB962C8B-B14F-4D97-AF65-F5344CB8AC3E}">
        <p14:creationId xmlns:p14="http://schemas.microsoft.com/office/powerpoint/2010/main" val="21956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8237-41D1-F614-E614-0A1E6256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38A1-7CDE-D8CF-E61C-EFCEF24E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Encapsulate related Signals into a block</a:t>
            </a:r>
          </a:p>
          <a:p>
            <a:r>
              <a:rPr lang="en-US" dirty="0"/>
              <a:t>Same interface can be re-used in other projects</a:t>
            </a:r>
          </a:p>
          <a:p>
            <a:r>
              <a:rPr lang="en-US" dirty="0"/>
              <a:t>Easier to connect DUT to other verification components I.E classes.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Interface is essentially a module.. Anything you can do in a module you can do in an interface……</a:t>
            </a:r>
          </a:p>
          <a:p>
            <a:pPr lvl="2"/>
            <a:r>
              <a:rPr lang="en-US" dirty="0"/>
              <a:t>Except it can’t be top module.</a:t>
            </a:r>
          </a:p>
          <a:p>
            <a:r>
              <a:rPr lang="en-US" dirty="0"/>
              <a:t>Classes must instantiate “Virtual” Interfaces. </a:t>
            </a:r>
          </a:p>
        </p:txBody>
      </p:sp>
    </p:spTree>
    <p:extLst>
      <p:ext uri="{BB962C8B-B14F-4D97-AF65-F5344CB8AC3E}">
        <p14:creationId xmlns:p14="http://schemas.microsoft.com/office/powerpoint/2010/main" val="204361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35AC-66DB-D787-782C-0C82F865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32492-CFFE-4778-5154-69E487630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516" y="2131886"/>
            <a:ext cx="6940967" cy="4310030"/>
          </a:xfrm>
        </p:spPr>
      </p:pic>
    </p:spTree>
    <p:extLst>
      <p:ext uri="{BB962C8B-B14F-4D97-AF65-F5344CB8AC3E}">
        <p14:creationId xmlns:p14="http://schemas.microsoft.com/office/powerpoint/2010/main" val="2928291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A6E0-8389-1276-4B57-07FA45FF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5D6CC-57CC-6B07-6CFF-AC7D1049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 interface is a variable that represents an interface instance.</a:t>
            </a:r>
          </a:p>
          <a:p>
            <a:r>
              <a:rPr lang="en-US" dirty="0"/>
              <a:t>Why Virtual Interface</a:t>
            </a:r>
          </a:p>
          <a:p>
            <a:pPr lvl="1"/>
            <a:r>
              <a:rPr lang="en-US" dirty="0"/>
              <a:t>SystemVerilog interface is static in nature, whereas classes are dynamic in nature.</a:t>
            </a:r>
          </a:p>
          <a:p>
            <a:pPr lvl="2"/>
            <a:r>
              <a:rPr lang="en-US" dirty="0"/>
              <a:t>Remember an interface IS a module </a:t>
            </a:r>
          </a:p>
          <a:p>
            <a:pPr lvl="1"/>
            <a:r>
              <a:rPr lang="en-US" dirty="0"/>
              <a:t>Not allowed to declare the interface within classes but can refer to or point to the interface. </a:t>
            </a:r>
          </a:p>
          <a:p>
            <a:r>
              <a:rPr lang="en-US" dirty="0"/>
              <a:t>Virtual interface is a variable of an interface type</a:t>
            </a:r>
          </a:p>
          <a:p>
            <a:pPr lvl="1"/>
            <a:r>
              <a:rPr lang="en-US" dirty="0"/>
              <a:t>used in classes to provide access to the interface signals.</a:t>
            </a:r>
          </a:p>
        </p:txBody>
      </p:sp>
    </p:spTree>
    <p:extLst>
      <p:ext uri="{BB962C8B-B14F-4D97-AF65-F5344CB8AC3E}">
        <p14:creationId xmlns:p14="http://schemas.microsoft.com/office/powerpoint/2010/main" val="35008742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B1AD-2727-0060-D79B-29E16097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Class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F84062-7152-4A9A-7A88-4F04921F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07" y="1690688"/>
            <a:ext cx="5484007" cy="4351338"/>
          </a:xfrm>
        </p:spPr>
      </p:pic>
    </p:spTree>
    <p:extLst>
      <p:ext uri="{BB962C8B-B14F-4D97-AF65-F5344CB8AC3E}">
        <p14:creationId xmlns:p14="http://schemas.microsoft.com/office/powerpoint/2010/main" val="41607574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93F5-9459-3470-DFD9-DD73FEE9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6758-95E7-747C-DD89-35FC0303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78" y="1740695"/>
            <a:ext cx="10932696" cy="4351338"/>
          </a:xfrm>
        </p:spPr>
        <p:txBody>
          <a:bodyPr>
            <a:normAutofit/>
          </a:bodyPr>
          <a:lstStyle/>
          <a:p>
            <a:r>
              <a:rPr lang="en-US" dirty="0"/>
              <a:t>“hook” to inject new code without modifying the original classes. </a:t>
            </a:r>
          </a:p>
          <a:p>
            <a:r>
              <a:rPr lang="en-US" dirty="0"/>
              <a:t>Your driver may want to:</a:t>
            </a:r>
          </a:p>
          <a:p>
            <a:pPr lvl="1"/>
            <a:r>
              <a:rPr lang="en-US" dirty="0"/>
              <a:t>Inject errors, Drop the transaction, Delay the transaction, Synchronize transaction with others, Put the transaction in the scoreboard, Gather functional coverage data.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0A9D4-7B99-725F-23BF-0DD3B5BA165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3753197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93F5-9459-3470-DFD9-DD73FEE9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Driver Callbacks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F2971-3529-1165-24C8-4A03551C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400300"/>
            <a:ext cx="5838825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132F2-AC77-658C-2168-F3D8A36E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2" y="1604962"/>
            <a:ext cx="4714875" cy="3648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0A9D4-7B99-725F-23BF-0DD3B5BA165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008475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8C44-CAB4-F91A-0912-8DCDC942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cocotb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EF56-7B62-9B84-88AB-E70B6BC0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12529"/>
                </a:solidFill>
                <a:latin typeface="system-ui"/>
              </a:rPr>
              <a:t>O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pen source coroutine-based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cosimulation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testbench environment for verifying VHDL and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SystemVerilog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RTL using Python.</a:t>
            </a:r>
          </a:p>
          <a:p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cocotb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is all about verification productivity.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It allows developers to focus on the verification task itself, and stop fighting with language limitations.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2D788-BAD3-4846-87F5-A094923B6E0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Cocotb.org</a:t>
            </a:r>
          </a:p>
        </p:txBody>
      </p:sp>
    </p:spTree>
    <p:extLst>
      <p:ext uri="{BB962C8B-B14F-4D97-AF65-F5344CB8AC3E}">
        <p14:creationId xmlns:p14="http://schemas.microsoft.com/office/powerpoint/2010/main" val="31124310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F5B-FD75-DF0B-7974-146F3D3B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Cocotb</a:t>
            </a:r>
            <a:r>
              <a:rPr lang="en-US" dirty="0"/>
              <a:t>: Creating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67CA-F685-D41F-8EE7-8A92ECB39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</a:t>
            </a:r>
            <a:r>
              <a:rPr lang="en-US" dirty="0" err="1"/>
              <a:t>cocotb</a:t>
            </a:r>
            <a:r>
              <a:rPr lang="en-US" dirty="0"/>
              <a:t> testbench requires no additional HDL code. </a:t>
            </a:r>
          </a:p>
          <a:p>
            <a:r>
              <a:rPr lang="en-US" dirty="0"/>
              <a:t>The DUT is instantiated as the </a:t>
            </a:r>
            <a:r>
              <a:rPr lang="en-US" dirty="0" err="1"/>
              <a:t>toplevel</a:t>
            </a:r>
            <a:r>
              <a:rPr lang="en-US" dirty="0"/>
              <a:t> in the simulator without any HDL wrapper code.</a:t>
            </a:r>
          </a:p>
          <a:p>
            <a:r>
              <a:rPr lang="en-US" dirty="0"/>
              <a:t>access all internals of your design, </a:t>
            </a:r>
            <a:r>
              <a:rPr lang="en-US" dirty="0" err="1"/>
              <a:t>i.e</a:t>
            </a:r>
            <a:r>
              <a:rPr lang="en-US" dirty="0"/>
              <a:t> signals, ports, parameters, etc. through an object that is passed to each test, usually called </a:t>
            </a:r>
            <a:r>
              <a:rPr lang="en-US" dirty="0" err="1"/>
              <a:t>dut</a:t>
            </a:r>
            <a:r>
              <a:rPr lang="en-US" dirty="0"/>
              <a:t>.</a:t>
            </a:r>
          </a:p>
          <a:p>
            <a:r>
              <a:rPr lang="en-US" dirty="0"/>
              <a:t>Things to note:</a:t>
            </a:r>
          </a:p>
          <a:p>
            <a:pPr lvl="1"/>
            <a:r>
              <a:rPr lang="en-US" dirty="0"/>
              <a:t>Use the @cocotb.test() decorator to mark the test function to be run.</a:t>
            </a:r>
          </a:p>
          <a:p>
            <a:pPr lvl="1"/>
            <a:r>
              <a:rPr lang="en-US" dirty="0"/>
              <a:t>Use .value = value to assign a value to a signal.</a:t>
            </a:r>
          </a:p>
          <a:p>
            <a:pPr lvl="1"/>
            <a:r>
              <a:rPr lang="en-US" dirty="0"/>
              <a:t>Use .value to get a signal’s current value.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8095B-12DC-E334-F5F7-BB5BF49D80D0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Cocotb.org</a:t>
            </a:r>
          </a:p>
        </p:txBody>
      </p:sp>
    </p:spTree>
    <p:extLst>
      <p:ext uri="{BB962C8B-B14F-4D97-AF65-F5344CB8AC3E}">
        <p14:creationId xmlns:p14="http://schemas.microsoft.com/office/powerpoint/2010/main" val="36694927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00DE-6B5C-D461-14E0-923314FF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Cocotb</a:t>
            </a:r>
            <a:r>
              <a:rPr lang="en-US" dirty="0"/>
              <a:t>: simple testbench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AB1EA-7E70-C9E8-E076-01A13583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2513" y="1690688"/>
            <a:ext cx="6487193" cy="4629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1D126-7811-7C48-A97F-22B1EB5380A2}"/>
              </a:ext>
            </a:extLst>
          </p:cNvPr>
          <p:cNvSpPr txBox="1"/>
          <p:nvPr/>
        </p:nvSpPr>
        <p:spPr>
          <a:xfrm>
            <a:off x="112294" y="2228671"/>
            <a:ext cx="5149517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drive 10 periods of a square wave clock onto a port </a:t>
            </a:r>
            <a:r>
              <a:rPr lang="en-US" sz="2400" dirty="0" err="1"/>
              <a:t>clk</a:t>
            </a:r>
            <a:r>
              <a:rPr lang="en-US" sz="2400" dirty="0"/>
              <a:t> of the </a:t>
            </a:r>
            <a:r>
              <a:rPr lang="en-US" sz="2400" dirty="0" err="1"/>
              <a:t>toplevel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clock stops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value of my_signal_1 is printed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value of index 0 of my_signal_2 is checked to be 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889AB-E633-60BF-FEE0-287FD6BA6C6B}"/>
              </a:ext>
            </a:extLst>
          </p:cNvPr>
          <p:cNvSpPr txBox="1"/>
          <p:nvPr/>
        </p:nvSpPr>
        <p:spPr>
          <a:xfrm>
            <a:off x="112294" y="6436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Cocotb.org</a:t>
            </a:r>
          </a:p>
        </p:txBody>
      </p:sp>
    </p:spTree>
    <p:extLst>
      <p:ext uri="{BB962C8B-B14F-4D97-AF65-F5344CB8AC3E}">
        <p14:creationId xmlns:p14="http://schemas.microsoft.com/office/powerpoint/2010/main" val="3245695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0745-E2A2-7268-2E41-5318EDCF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Cocotb</a:t>
            </a:r>
            <a:r>
              <a:rPr lang="en-US" dirty="0"/>
              <a:t>: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5129-3142-59C9-05B9-B0BD58C55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42" y="1690688"/>
            <a:ext cx="995813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order to run a test, you need to create a </a:t>
            </a:r>
            <a:r>
              <a:rPr lang="en-US" dirty="0" err="1"/>
              <a:t>Makefile</a:t>
            </a:r>
            <a:r>
              <a:rPr lang="en-US" dirty="0"/>
              <a:t> that contains info about your project.</a:t>
            </a:r>
          </a:p>
          <a:p>
            <a:r>
              <a:rPr lang="en-US" dirty="0"/>
              <a:t>SIM </a:t>
            </a:r>
          </a:p>
          <a:p>
            <a:pPr lvl="1"/>
            <a:r>
              <a:rPr lang="en-US" dirty="0"/>
              <a:t> default simulator</a:t>
            </a:r>
          </a:p>
          <a:p>
            <a:r>
              <a:rPr lang="en-US" dirty="0"/>
              <a:t>TOPLEVEL_LANG</a:t>
            </a:r>
          </a:p>
          <a:p>
            <a:pPr lvl="1"/>
            <a:r>
              <a:rPr lang="en-US" dirty="0"/>
              <a:t>language of your top module</a:t>
            </a:r>
          </a:p>
          <a:p>
            <a:r>
              <a:rPr lang="en-US" dirty="0"/>
              <a:t>TOPLEVEL</a:t>
            </a:r>
          </a:p>
          <a:p>
            <a:pPr lvl="1"/>
            <a:r>
              <a:rPr lang="en-US" dirty="0"/>
              <a:t>Name of Top module</a:t>
            </a:r>
          </a:p>
          <a:p>
            <a:r>
              <a:rPr lang="en-US" dirty="0"/>
              <a:t>MODULE</a:t>
            </a:r>
          </a:p>
          <a:p>
            <a:pPr lvl="1"/>
            <a:r>
              <a:rPr lang="en-US" dirty="0" err="1"/>
              <a:t>basename</a:t>
            </a:r>
            <a:r>
              <a:rPr lang="en-US" dirty="0"/>
              <a:t> of python test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7859F-5C5A-4D06-DF29-1C7154F0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122" y="2662990"/>
            <a:ext cx="6934499" cy="4018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3A24-F09A-5C18-136E-6537C7C38396}"/>
              </a:ext>
            </a:extLst>
          </p:cNvPr>
          <p:cNvSpPr txBox="1"/>
          <p:nvPr/>
        </p:nvSpPr>
        <p:spPr>
          <a:xfrm>
            <a:off x="144379" y="63882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Cocotb.org</a:t>
            </a:r>
          </a:p>
        </p:txBody>
      </p:sp>
    </p:spTree>
    <p:extLst>
      <p:ext uri="{BB962C8B-B14F-4D97-AF65-F5344CB8AC3E}">
        <p14:creationId xmlns:p14="http://schemas.microsoft.com/office/powerpoint/2010/main" val="239524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>
            <a:extLst>
              <a:ext uri="{FF2B5EF4-FFF2-40B4-BE49-F238E27FC236}">
                <a16:creationId xmlns:a16="http://schemas.microsoft.com/office/drawing/2014/main" id="{50888AC5-6C53-B0D7-EDA9-0D97B297E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Design a</a:t>
            </a:r>
            <a:r>
              <a:rPr lang="en-US" altLang="et-EE"/>
              <a:t>utomati</a:t>
            </a:r>
            <a:r>
              <a:rPr lang="et-EE" altLang="et-EE"/>
              <a:t>on</a:t>
            </a:r>
            <a:endParaRPr lang="en-US" altLang="et-EE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2ABC4D60-FAC0-35B5-0549-872B87D10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8" y="2133601"/>
            <a:ext cx="4608512" cy="15271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t-EE"/>
              <a:t>productivity gap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t-EE"/>
              <a:t>58% </a:t>
            </a:r>
            <a:r>
              <a:rPr lang="et-EE" altLang="et-EE"/>
              <a:t>versus</a:t>
            </a:r>
            <a:r>
              <a:rPr lang="en-US" altLang="et-EE"/>
              <a:t> 21% </a:t>
            </a:r>
            <a:r>
              <a:rPr lang="et-EE" altLang="et-EE"/>
              <a:t>annually</a:t>
            </a:r>
            <a:endParaRPr lang="en-US" altLang="et-EE"/>
          </a:p>
        </p:txBody>
      </p:sp>
      <p:grpSp>
        <p:nvGrpSpPr>
          <p:cNvPr id="33798" name="Group 4">
            <a:extLst>
              <a:ext uri="{FF2B5EF4-FFF2-40B4-BE49-F238E27FC236}">
                <a16:creationId xmlns:a16="http://schemas.microsoft.com/office/drawing/2014/main" id="{E5F5F4D7-8331-06E7-3524-332D0C4BA3F4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3213100"/>
            <a:ext cx="5176838" cy="2819400"/>
            <a:chOff x="384" y="2016"/>
            <a:chExt cx="3261" cy="1776"/>
          </a:xfrm>
        </p:grpSpPr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0B28C7E1-078E-C004-8A72-95D99EFAFE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20" y="2352"/>
              <a:ext cx="78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transistor</a:t>
              </a: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defRPr/>
              </a:pP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on the die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A7D45867-9801-3E3C-3142-AB5FEE36B1C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20" y="2016"/>
              <a:ext cx="88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Tehnolo</a:t>
              </a: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gy’s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defRPr/>
              </a:pP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capabilities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E77F18A2-86F3-A9BB-709F-5A5DAFA3F9E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064" y="2880"/>
              <a:ext cx="158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Designer’s productivity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E5CDDD0B-D8A6-EED1-3800-A90577850C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488" y="3552"/>
              <a:ext cx="35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t-EE" altLang="et-EE" sz="1200">
                  <a:solidFill>
                    <a:srgbClr val="000000"/>
                  </a:solidFill>
                  <a:latin typeface="Arial" panose="020B0604020202020204" pitchFamily="34" charset="0"/>
                </a:rPr>
                <a:t>today</a:t>
              </a:r>
              <a:endParaRPr lang="en-US" altLang="et-EE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448C9119-5CB8-C68C-5F05-733079638B9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12" y="3408"/>
              <a:ext cx="39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time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18" name="Line 10">
              <a:extLst>
                <a:ext uri="{FF2B5EF4-FFF2-40B4-BE49-F238E27FC236}">
                  <a16:creationId xmlns:a16="http://schemas.microsoft.com/office/drawing/2014/main" id="{0457FC0F-B308-A679-1BF4-59AF74F897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4" y="2374"/>
              <a:ext cx="1953" cy="1270"/>
            </a:xfrm>
            <a:prstGeom prst="line">
              <a:avLst/>
            </a:prstGeom>
            <a:noFill/>
            <a:ln w="28575">
              <a:solidFill>
                <a:srgbClr val="6666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grpSp>
          <p:nvGrpSpPr>
            <p:cNvPr id="33895" name="Group 11">
              <a:extLst>
                <a:ext uri="{FF2B5EF4-FFF2-40B4-BE49-F238E27FC236}">
                  <a16:creationId xmlns:a16="http://schemas.microsoft.com/office/drawing/2014/main" id="{3AAE02AC-24A4-DBDE-168B-294E06677EF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16" y="2817"/>
              <a:ext cx="1921" cy="886"/>
              <a:chOff x="1248" y="2064"/>
              <a:chExt cx="3168" cy="1728"/>
            </a:xfrm>
          </p:grpSpPr>
          <p:sp>
            <p:nvSpPr>
              <p:cNvPr id="17420" name="Freeform 12">
                <a:extLst>
                  <a:ext uri="{FF2B5EF4-FFF2-40B4-BE49-F238E27FC236}">
                    <a16:creationId xmlns:a16="http://schemas.microsoft.com/office/drawing/2014/main" id="{E8AFBFA0-228C-36D5-7786-F20DE6E51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8" y="3497"/>
                <a:ext cx="528" cy="295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1" name="Freeform 13">
                <a:extLst>
                  <a:ext uri="{FF2B5EF4-FFF2-40B4-BE49-F238E27FC236}">
                    <a16:creationId xmlns:a16="http://schemas.microsoft.com/office/drawing/2014/main" id="{A638081A-9D6D-9363-D5ED-A6AD8F66CD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 flipV="1">
                <a:off x="1776" y="3217"/>
                <a:ext cx="528" cy="293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2" name="Freeform 14">
                <a:extLst>
                  <a:ext uri="{FF2B5EF4-FFF2-40B4-BE49-F238E27FC236}">
                    <a16:creationId xmlns:a16="http://schemas.microsoft.com/office/drawing/2014/main" id="{05F915B1-A4CD-348B-1B87-1297C2E73D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303" y="2922"/>
                <a:ext cx="529" cy="295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3" name="Freeform 15">
                <a:extLst>
                  <a:ext uri="{FF2B5EF4-FFF2-40B4-BE49-F238E27FC236}">
                    <a16:creationId xmlns:a16="http://schemas.microsoft.com/office/drawing/2014/main" id="{C3FCDF81-7CE6-AFE3-77AD-35D2B6DA99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 flipV="1">
                <a:off x="2833" y="2639"/>
                <a:ext cx="528" cy="295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4" name="Freeform 16">
                <a:extLst>
                  <a:ext uri="{FF2B5EF4-FFF2-40B4-BE49-F238E27FC236}">
                    <a16:creationId xmlns:a16="http://schemas.microsoft.com/office/drawing/2014/main" id="{5D9C7596-4880-5AD8-A7F6-4943A90997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61" y="2347"/>
                <a:ext cx="528" cy="293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5" name="Freeform 17">
                <a:extLst>
                  <a:ext uri="{FF2B5EF4-FFF2-40B4-BE49-F238E27FC236}">
                    <a16:creationId xmlns:a16="http://schemas.microsoft.com/office/drawing/2014/main" id="{90EEF8AD-1ADE-4FD5-2579-C40C24283A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 flipV="1">
                <a:off x="3888" y="2064"/>
                <a:ext cx="528" cy="295"/>
              </a:xfrm>
              <a:custGeom>
                <a:avLst/>
                <a:gdLst>
                  <a:gd name="T0" fmla="*/ 0 w 498"/>
                  <a:gd name="T1" fmla="*/ 294 h 294"/>
                  <a:gd name="T2" fmla="*/ 336 w 498"/>
                  <a:gd name="T3" fmla="*/ 246 h 294"/>
                  <a:gd name="T4" fmla="*/ 465 w 498"/>
                  <a:gd name="T5" fmla="*/ 171 h 294"/>
                  <a:gd name="T6" fmla="*/ 498 w 498"/>
                  <a:gd name="T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8" h="294">
                    <a:moveTo>
                      <a:pt x="0" y="294"/>
                    </a:moveTo>
                    <a:cubicBezTo>
                      <a:pt x="128" y="282"/>
                      <a:pt x="259" y="266"/>
                      <a:pt x="336" y="246"/>
                    </a:cubicBezTo>
                    <a:cubicBezTo>
                      <a:pt x="413" y="226"/>
                      <a:pt x="438" y="212"/>
                      <a:pt x="465" y="171"/>
                    </a:cubicBezTo>
                    <a:cubicBezTo>
                      <a:pt x="492" y="130"/>
                      <a:pt x="491" y="36"/>
                      <a:pt x="498" y="0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426" name="Line 18">
              <a:extLst>
                <a:ext uri="{FF2B5EF4-FFF2-40B4-BE49-F238E27FC236}">
                  <a16:creationId xmlns:a16="http://schemas.microsoft.com/office/drawing/2014/main" id="{FFC8CBD1-3AD6-FBEE-AB4F-BC978AA800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47" y="3733"/>
              <a:ext cx="19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27" name="Line 19">
              <a:extLst>
                <a:ext uri="{FF2B5EF4-FFF2-40B4-BE49-F238E27FC236}">
                  <a16:creationId xmlns:a16="http://schemas.microsoft.com/office/drawing/2014/main" id="{DDF828A9-AC57-6476-DD82-BC1D9E8649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10" y="225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28" name="Line 20">
              <a:extLst>
                <a:ext uri="{FF2B5EF4-FFF2-40B4-BE49-F238E27FC236}">
                  <a16:creationId xmlns:a16="http://schemas.microsoft.com/office/drawing/2014/main" id="{967DF1C7-678F-9D8D-D558-8DE5BC97DD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802" y="2374"/>
              <a:ext cx="0" cy="14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29" name="Line 21">
              <a:extLst>
                <a:ext uri="{FF2B5EF4-FFF2-40B4-BE49-F238E27FC236}">
                  <a16:creationId xmlns:a16="http://schemas.microsoft.com/office/drawing/2014/main" id="{CE32837D-9406-100D-ADE0-CED2165E51B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80" y="2492"/>
              <a:ext cx="0" cy="32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</p:grpSp>
      <p:grpSp>
        <p:nvGrpSpPr>
          <p:cNvPr id="17430" name="Group 22">
            <a:extLst>
              <a:ext uri="{FF2B5EF4-FFF2-40B4-BE49-F238E27FC236}">
                <a16:creationId xmlns:a16="http://schemas.microsoft.com/office/drawing/2014/main" id="{E2C32103-A098-38F1-1DCC-6680B03AE82A}"/>
              </a:ext>
            </a:extLst>
          </p:cNvPr>
          <p:cNvGrpSpPr>
            <a:grpSpLocks/>
          </p:cNvGrpSpPr>
          <p:nvPr/>
        </p:nvGrpSpPr>
        <p:grpSpPr bwMode="auto">
          <a:xfrm>
            <a:off x="5734052" y="1773238"/>
            <a:ext cx="4737101" cy="4406900"/>
            <a:chOff x="2679" y="1008"/>
            <a:chExt cx="2984" cy="2776"/>
          </a:xfrm>
        </p:grpSpPr>
        <p:grpSp>
          <p:nvGrpSpPr>
            <p:cNvPr id="33800" name="Group 23">
              <a:extLst>
                <a:ext uri="{FF2B5EF4-FFF2-40B4-BE49-F238E27FC236}">
                  <a16:creationId xmlns:a16="http://schemas.microsoft.com/office/drawing/2014/main" id="{ADEC0B05-6D5D-1B7F-AD47-5D09EDED1B6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1" y="1276"/>
              <a:ext cx="1963" cy="173"/>
              <a:chOff x="3120" y="1248"/>
              <a:chExt cx="2160" cy="185"/>
            </a:xfrm>
          </p:grpSpPr>
          <p:grpSp>
            <p:nvGrpSpPr>
              <p:cNvPr id="33880" name="Group 24">
                <a:extLst>
                  <a:ext uri="{FF2B5EF4-FFF2-40B4-BE49-F238E27FC236}">
                    <a16:creationId xmlns:a16="http://schemas.microsoft.com/office/drawing/2014/main" id="{70E440A6-9F40-EB02-BF43-1A5B1BC522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20" y="1248"/>
                <a:ext cx="528" cy="185"/>
                <a:chOff x="3120" y="1248"/>
                <a:chExt cx="528" cy="185"/>
              </a:xfrm>
            </p:grpSpPr>
            <p:sp>
              <p:nvSpPr>
                <p:cNvPr id="17433" name="Rectangle 25">
                  <a:extLst>
                    <a:ext uri="{FF2B5EF4-FFF2-40B4-BE49-F238E27FC236}">
                      <a16:creationId xmlns:a16="http://schemas.microsoft.com/office/drawing/2014/main" id="{E5B23A08-6481-2DB7-5778-DBB4E6900B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120" y="1272"/>
                  <a:ext cx="528" cy="144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34" name="Text Box 26">
                  <a:extLst>
                    <a:ext uri="{FF2B5EF4-FFF2-40B4-BE49-F238E27FC236}">
                      <a16:creationId xmlns:a16="http://schemas.microsoft.com/office/drawing/2014/main" id="{8D39B2EB-8509-FEAC-E5B4-25DF0865C933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66" y="1248"/>
                  <a:ext cx="432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33881" name="Group 27">
                <a:extLst>
                  <a:ext uri="{FF2B5EF4-FFF2-40B4-BE49-F238E27FC236}">
                    <a16:creationId xmlns:a16="http://schemas.microsoft.com/office/drawing/2014/main" id="{04935575-A6ED-6171-08C4-5CFB1796329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8" y="1248"/>
                <a:ext cx="768" cy="185"/>
                <a:chOff x="3648" y="1248"/>
                <a:chExt cx="768" cy="185"/>
              </a:xfrm>
            </p:grpSpPr>
            <p:sp>
              <p:nvSpPr>
                <p:cNvPr id="17436" name="Rectangle 28">
                  <a:extLst>
                    <a:ext uri="{FF2B5EF4-FFF2-40B4-BE49-F238E27FC236}">
                      <a16:creationId xmlns:a16="http://schemas.microsoft.com/office/drawing/2014/main" id="{698A1DB6-1F44-11D7-F644-3BCD16C8060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648" y="1272"/>
                  <a:ext cx="768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37" name="Text Box 29">
                  <a:extLst>
                    <a:ext uri="{FF2B5EF4-FFF2-40B4-BE49-F238E27FC236}">
                      <a16:creationId xmlns:a16="http://schemas.microsoft.com/office/drawing/2014/main" id="{E7A9AEC5-BFFD-7307-D634-D2C8E37F9DC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716" y="1248"/>
                  <a:ext cx="628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60</a:t>
                  </a:r>
                </a:p>
              </p:txBody>
            </p:sp>
          </p:grpSp>
          <p:grpSp>
            <p:nvGrpSpPr>
              <p:cNvPr id="33882" name="Group 30">
                <a:extLst>
                  <a:ext uri="{FF2B5EF4-FFF2-40B4-BE49-F238E27FC236}">
                    <a16:creationId xmlns:a16="http://schemas.microsoft.com/office/drawing/2014/main" id="{590A1EEC-5AEB-B37C-9028-775C7D8253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1248"/>
                <a:ext cx="864" cy="185"/>
                <a:chOff x="4416" y="1248"/>
                <a:chExt cx="864" cy="185"/>
              </a:xfrm>
            </p:grpSpPr>
            <p:sp>
              <p:nvSpPr>
                <p:cNvPr id="17439" name="Rectangle 31">
                  <a:extLst>
                    <a:ext uri="{FF2B5EF4-FFF2-40B4-BE49-F238E27FC236}">
                      <a16:creationId xmlns:a16="http://schemas.microsoft.com/office/drawing/2014/main" id="{2F37A8CE-98F3-8CBF-B898-6E28CC9D7C3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272"/>
                  <a:ext cx="864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40" name="Text Box 32">
                  <a:extLst>
                    <a:ext uri="{FF2B5EF4-FFF2-40B4-BE49-F238E27FC236}">
                      <a16:creationId xmlns:a16="http://schemas.microsoft.com/office/drawing/2014/main" id="{DF25E5D1-859F-62BE-92DB-25D22228902B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94" y="1248"/>
                  <a:ext cx="703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70</a:t>
                  </a:r>
                </a:p>
              </p:txBody>
            </p:sp>
          </p:grpSp>
        </p:grpSp>
        <p:sp>
          <p:nvSpPr>
            <p:cNvPr id="17441" name="Line 33">
              <a:extLst>
                <a:ext uri="{FF2B5EF4-FFF2-40B4-BE49-F238E27FC236}">
                  <a16:creationId xmlns:a16="http://schemas.microsoft.com/office/drawing/2014/main" id="{4797A9E3-C167-76B0-AB58-B6FEDD8D38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09" y="1187"/>
              <a:ext cx="0" cy="25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grpSp>
          <p:nvGrpSpPr>
            <p:cNvPr id="33802" name="Group 34">
              <a:extLst>
                <a:ext uri="{FF2B5EF4-FFF2-40B4-BE49-F238E27FC236}">
                  <a16:creationId xmlns:a16="http://schemas.microsoft.com/office/drawing/2014/main" id="{3C850C56-37BB-6B3E-D82E-49EBC470EE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37" y="2172"/>
              <a:ext cx="1090" cy="173"/>
              <a:chOff x="3456" y="2208"/>
              <a:chExt cx="1200" cy="185"/>
            </a:xfrm>
          </p:grpSpPr>
          <p:grpSp>
            <p:nvGrpSpPr>
              <p:cNvPr id="33871" name="Group 35">
                <a:extLst>
                  <a:ext uri="{FF2B5EF4-FFF2-40B4-BE49-F238E27FC236}">
                    <a16:creationId xmlns:a16="http://schemas.microsoft.com/office/drawing/2014/main" id="{65FCEF84-9312-7B6F-D325-FC6545136C5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456" y="2208"/>
                <a:ext cx="432" cy="185"/>
                <a:chOff x="3312" y="1728"/>
                <a:chExt cx="432" cy="185"/>
              </a:xfrm>
            </p:grpSpPr>
            <p:sp>
              <p:nvSpPr>
                <p:cNvPr id="17444" name="Rectangle 36">
                  <a:extLst>
                    <a:ext uri="{FF2B5EF4-FFF2-40B4-BE49-F238E27FC236}">
                      <a16:creationId xmlns:a16="http://schemas.microsoft.com/office/drawing/2014/main" id="{F5D62D1B-013C-484E-EFFF-28A7C9150E4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1752"/>
                  <a:ext cx="432" cy="144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45" name="Text Box 37">
                  <a:extLst>
                    <a:ext uri="{FF2B5EF4-FFF2-40B4-BE49-F238E27FC236}">
                      <a16:creationId xmlns:a16="http://schemas.microsoft.com/office/drawing/2014/main" id="{7EDB538F-BF27-7A13-BD5F-A2399754B2DA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351" y="1728"/>
                  <a:ext cx="354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33872" name="Group 38">
                <a:extLst>
                  <a:ext uri="{FF2B5EF4-FFF2-40B4-BE49-F238E27FC236}">
                    <a16:creationId xmlns:a16="http://schemas.microsoft.com/office/drawing/2014/main" id="{E18FD92A-063E-97F5-261C-7D028F4A6F5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88" y="2208"/>
                <a:ext cx="528" cy="185"/>
                <a:chOff x="3744" y="1728"/>
                <a:chExt cx="672" cy="185"/>
              </a:xfrm>
            </p:grpSpPr>
            <p:sp>
              <p:nvSpPr>
                <p:cNvPr id="17447" name="Rectangle 39">
                  <a:extLst>
                    <a:ext uri="{FF2B5EF4-FFF2-40B4-BE49-F238E27FC236}">
                      <a16:creationId xmlns:a16="http://schemas.microsoft.com/office/drawing/2014/main" id="{DBBEB2F3-A78A-9C1C-BC39-BB12852961A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42" y="1752"/>
                  <a:ext cx="674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48" name="Text Box 40">
                  <a:extLst>
                    <a:ext uri="{FF2B5EF4-FFF2-40B4-BE49-F238E27FC236}">
                      <a16:creationId xmlns:a16="http://schemas.microsoft.com/office/drawing/2014/main" id="{6413DEE0-F1F3-D832-D5A3-EC433C5B69F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805" y="1728"/>
                  <a:ext cx="549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40</a:t>
                  </a:r>
                </a:p>
              </p:txBody>
            </p:sp>
          </p:grpSp>
          <p:grpSp>
            <p:nvGrpSpPr>
              <p:cNvPr id="33873" name="Group 41">
                <a:extLst>
                  <a:ext uri="{FF2B5EF4-FFF2-40B4-BE49-F238E27FC236}">
                    <a16:creationId xmlns:a16="http://schemas.microsoft.com/office/drawing/2014/main" id="{BED653DB-0167-EC2F-4AEC-AB7628D0F90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2208"/>
                <a:ext cx="240" cy="185"/>
                <a:chOff x="4416" y="1728"/>
                <a:chExt cx="240" cy="185"/>
              </a:xfrm>
            </p:grpSpPr>
            <p:sp>
              <p:nvSpPr>
                <p:cNvPr id="17450" name="Rectangle 42">
                  <a:extLst>
                    <a:ext uri="{FF2B5EF4-FFF2-40B4-BE49-F238E27FC236}">
                      <a16:creationId xmlns:a16="http://schemas.microsoft.com/office/drawing/2014/main" id="{4359C3D7-6424-178A-34F5-18DA387A3CC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752"/>
                  <a:ext cx="48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51" name="Text Box 43">
                  <a:extLst>
                    <a:ext uri="{FF2B5EF4-FFF2-40B4-BE49-F238E27FC236}">
                      <a16:creationId xmlns:a16="http://schemas.microsoft.com/office/drawing/2014/main" id="{F3809756-796D-0420-832B-7FE7B6F89E9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0" y="1728"/>
                  <a:ext cx="146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33803" name="Group 44">
              <a:extLst>
                <a:ext uri="{FF2B5EF4-FFF2-40B4-BE49-F238E27FC236}">
                  <a16:creationId xmlns:a16="http://schemas.microsoft.com/office/drawing/2014/main" id="{4912D3D7-AFD6-F929-2178-A7D3A39E43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73" y="2620"/>
              <a:ext cx="654" cy="173"/>
              <a:chOff x="3936" y="2688"/>
              <a:chExt cx="720" cy="185"/>
            </a:xfrm>
          </p:grpSpPr>
          <p:grpSp>
            <p:nvGrpSpPr>
              <p:cNvPr id="33862" name="Group 45">
                <a:extLst>
                  <a:ext uri="{FF2B5EF4-FFF2-40B4-BE49-F238E27FC236}">
                    <a16:creationId xmlns:a16="http://schemas.microsoft.com/office/drawing/2014/main" id="{A75FA1A7-2A70-EE87-20E1-0D05D63585E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36" y="2688"/>
                <a:ext cx="432" cy="185"/>
                <a:chOff x="3312" y="1728"/>
                <a:chExt cx="432" cy="185"/>
              </a:xfrm>
            </p:grpSpPr>
            <p:sp>
              <p:nvSpPr>
                <p:cNvPr id="17454" name="Rectangle 46">
                  <a:extLst>
                    <a:ext uri="{FF2B5EF4-FFF2-40B4-BE49-F238E27FC236}">
                      <a16:creationId xmlns:a16="http://schemas.microsoft.com/office/drawing/2014/main" id="{A61FE5B2-4AB4-F1AA-98B8-6E61B7ADC2E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1752"/>
                  <a:ext cx="432" cy="144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55" name="Text Box 47">
                  <a:extLst>
                    <a:ext uri="{FF2B5EF4-FFF2-40B4-BE49-F238E27FC236}">
                      <a16:creationId xmlns:a16="http://schemas.microsoft.com/office/drawing/2014/main" id="{CB236ADE-4403-C5C6-C196-1F359D7B82B9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351" y="1728"/>
                  <a:ext cx="354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33863" name="Group 48">
                <a:extLst>
                  <a:ext uri="{FF2B5EF4-FFF2-40B4-BE49-F238E27FC236}">
                    <a16:creationId xmlns:a16="http://schemas.microsoft.com/office/drawing/2014/main" id="{72A4F75B-A230-0644-1323-7EB8D975B72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27" y="2688"/>
                <a:ext cx="130" cy="185"/>
                <a:chOff x="3170" y="1728"/>
                <a:chExt cx="1820" cy="185"/>
              </a:xfrm>
            </p:grpSpPr>
            <p:sp>
              <p:nvSpPr>
                <p:cNvPr id="17457" name="Rectangle 49">
                  <a:extLst>
                    <a:ext uri="{FF2B5EF4-FFF2-40B4-BE49-F238E27FC236}">
                      <a16:creationId xmlns:a16="http://schemas.microsoft.com/office/drawing/2014/main" id="{B3E04BAE-37BD-BEAB-8FB1-99E60CDE51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38" y="1752"/>
                  <a:ext cx="678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58" name="Text Box 50">
                  <a:extLst>
                    <a:ext uri="{FF2B5EF4-FFF2-40B4-BE49-F238E27FC236}">
                      <a16:creationId xmlns:a16="http://schemas.microsoft.com/office/drawing/2014/main" id="{2D12C657-31D3-0237-B4D8-642A789B9C0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68" y="1728"/>
                  <a:ext cx="1819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33864" name="Group 51">
                <a:extLst>
                  <a:ext uri="{FF2B5EF4-FFF2-40B4-BE49-F238E27FC236}">
                    <a16:creationId xmlns:a16="http://schemas.microsoft.com/office/drawing/2014/main" id="{E9FADBE0-BD4E-0854-9588-10A98F19E25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2688"/>
                <a:ext cx="240" cy="185"/>
                <a:chOff x="4416" y="1728"/>
                <a:chExt cx="240" cy="185"/>
              </a:xfrm>
            </p:grpSpPr>
            <p:sp>
              <p:nvSpPr>
                <p:cNvPr id="17460" name="Rectangle 52">
                  <a:extLst>
                    <a:ext uri="{FF2B5EF4-FFF2-40B4-BE49-F238E27FC236}">
                      <a16:creationId xmlns:a16="http://schemas.microsoft.com/office/drawing/2014/main" id="{B98254F4-92FC-4BD2-122C-333ADAF4126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752"/>
                  <a:ext cx="48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61" name="Text Box 53">
                  <a:extLst>
                    <a:ext uri="{FF2B5EF4-FFF2-40B4-BE49-F238E27FC236}">
                      <a16:creationId xmlns:a16="http://schemas.microsoft.com/office/drawing/2014/main" id="{96463E89-E234-69EB-78D2-11FDC453452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0" y="1728"/>
                  <a:ext cx="146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33804" name="Group 54">
              <a:extLst>
                <a:ext uri="{FF2B5EF4-FFF2-40B4-BE49-F238E27FC236}">
                  <a16:creationId xmlns:a16="http://schemas.microsoft.com/office/drawing/2014/main" id="{06D4698A-2BBA-24EA-1BFE-ACC20E0FE4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48" y="3516"/>
              <a:ext cx="479" cy="173"/>
              <a:chOff x="4128" y="3648"/>
              <a:chExt cx="528" cy="186"/>
            </a:xfrm>
          </p:grpSpPr>
          <p:grpSp>
            <p:nvGrpSpPr>
              <p:cNvPr id="33853" name="Group 55">
                <a:extLst>
                  <a:ext uri="{FF2B5EF4-FFF2-40B4-BE49-F238E27FC236}">
                    <a16:creationId xmlns:a16="http://schemas.microsoft.com/office/drawing/2014/main" id="{EAB5FA3C-5F11-5DB6-F32E-DF22F2EA163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128" y="3648"/>
                <a:ext cx="240" cy="186"/>
                <a:chOff x="4080" y="3648"/>
                <a:chExt cx="240" cy="186"/>
              </a:xfrm>
            </p:grpSpPr>
            <p:sp>
              <p:nvSpPr>
                <p:cNvPr id="17464" name="Rectangle 56">
                  <a:extLst>
                    <a:ext uri="{FF2B5EF4-FFF2-40B4-BE49-F238E27FC236}">
                      <a16:creationId xmlns:a16="http://schemas.microsoft.com/office/drawing/2014/main" id="{0437DE0D-9AE7-920A-56D3-D3DC6436D8F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72" y="3672"/>
                  <a:ext cx="54" cy="144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65" name="Text Box 57">
                  <a:extLst>
                    <a:ext uri="{FF2B5EF4-FFF2-40B4-BE49-F238E27FC236}">
                      <a16:creationId xmlns:a16="http://schemas.microsoft.com/office/drawing/2014/main" id="{2C3E6946-2B6C-EF0C-DA80-6BAFD584CCF3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080" y="3648"/>
                  <a:ext cx="148" cy="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33854" name="Group 58">
                <a:extLst>
                  <a:ext uri="{FF2B5EF4-FFF2-40B4-BE49-F238E27FC236}">
                    <a16:creationId xmlns:a16="http://schemas.microsoft.com/office/drawing/2014/main" id="{2753E5DF-FFD8-6211-DD26-3A8013D796D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28" y="3648"/>
                <a:ext cx="129" cy="186"/>
                <a:chOff x="3184" y="1728"/>
                <a:chExt cx="1806" cy="186"/>
              </a:xfrm>
            </p:grpSpPr>
            <p:sp>
              <p:nvSpPr>
                <p:cNvPr id="17467" name="Rectangle 59">
                  <a:extLst>
                    <a:ext uri="{FF2B5EF4-FFF2-40B4-BE49-F238E27FC236}">
                      <a16:creationId xmlns:a16="http://schemas.microsoft.com/office/drawing/2014/main" id="{AAE68515-5521-0B0A-34B1-930802F3C5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33" y="1752"/>
                  <a:ext cx="679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68" name="Text Box 60">
                  <a:extLst>
                    <a:ext uri="{FF2B5EF4-FFF2-40B4-BE49-F238E27FC236}">
                      <a16:creationId xmlns:a16="http://schemas.microsoft.com/office/drawing/2014/main" id="{A9F17A9B-05CE-CFC4-1663-706D2069E3C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1728"/>
                  <a:ext cx="1806" cy="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33855" name="Group 61">
                <a:extLst>
                  <a:ext uri="{FF2B5EF4-FFF2-40B4-BE49-F238E27FC236}">
                    <a16:creationId xmlns:a16="http://schemas.microsoft.com/office/drawing/2014/main" id="{1F5909A5-3516-A695-9E33-E2FA1F54CEA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3648"/>
                <a:ext cx="240" cy="186"/>
                <a:chOff x="4416" y="1728"/>
                <a:chExt cx="240" cy="186"/>
              </a:xfrm>
            </p:grpSpPr>
            <p:sp>
              <p:nvSpPr>
                <p:cNvPr id="17470" name="Rectangle 62">
                  <a:extLst>
                    <a:ext uri="{FF2B5EF4-FFF2-40B4-BE49-F238E27FC236}">
                      <a16:creationId xmlns:a16="http://schemas.microsoft.com/office/drawing/2014/main" id="{7FE52AAA-E808-7140-EEC9-E9F70B3D911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752"/>
                  <a:ext cx="50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71" name="Text Box 63">
                  <a:extLst>
                    <a:ext uri="{FF2B5EF4-FFF2-40B4-BE49-F238E27FC236}">
                      <a16:creationId xmlns:a16="http://schemas.microsoft.com/office/drawing/2014/main" id="{058D2EC6-3889-CE74-500A-D7B29F3EE654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08" y="1728"/>
                  <a:ext cx="148" cy="1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sp>
          <p:nvSpPr>
            <p:cNvPr id="17472" name="Line 64">
              <a:extLst>
                <a:ext uri="{FF2B5EF4-FFF2-40B4-BE49-F238E27FC236}">
                  <a16:creationId xmlns:a16="http://schemas.microsoft.com/office/drawing/2014/main" id="{1A69B281-12D3-4818-3AF1-FFA51878ED1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31" y="1455"/>
              <a:ext cx="218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3" name="Line 65">
              <a:extLst>
                <a:ext uri="{FF2B5EF4-FFF2-40B4-BE49-F238E27FC236}">
                  <a16:creationId xmlns:a16="http://schemas.microsoft.com/office/drawing/2014/main" id="{B225FDAD-F2CF-B6B2-8F68-B052F7A459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52" y="1455"/>
              <a:ext cx="742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4" name="Line 66">
              <a:extLst>
                <a:ext uri="{FF2B5EF4-FFF2-40B4-BE49-F238E27FC236}">
                  <a16:creationId xmlns:a16="http://schemas.microsoft.com/office/drawing/2014/main" id="{D41EAB1F-2BD6-0C45-FD0A-680848F8780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49" y="1904"/>
              <a:ext cx="88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5" name="Line 67">
              <a:extLst>
                <a:ext uri="{FF2B5EF4-FFF2-40B4-BE49-F238E27FC236}">
                  <a16:creationId xmlns:a16="http://schemas.microsoft.com/office/drawing/2014/main" id="{D800E6F2-6ECF-A507-4E99-A70AC91F5C1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42" y="1904"/>
              <a:ext cx="88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6" name="Line 68">
              <a:extLst>
                <a:ext uri="{FF2B5EF4-FFF2-40B4-BE49-F238E27FC236}">
                  <a16:creationId xmlns:a16="http://schemas.microsoft.com/office/drawing/2014/main" id="{E240F7E2-6851-AB90-E6CF-5FAB087006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37" y="2351"/>
              <a:ext cx="436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7" name="Line 69">
              <a:extLst>
                <a:ext uri="{FF2B5EF4-FFF2-40B4-BE49-F238E27FC236}">
                  <a16:creationId xmlns:a16="http://schemas.microsoft.com/office/drawing/2014/main" id="{007705B9-BB31-542A-2A49-B61E9FAA8C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30" y="2351"/>
              <a:ext cx="436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8" name="Line 70">
              <a:extLst>
                <a:ext uri="{FF2B5EF4-FFF2-40B4-BE49-F238E27FC236}">
                  <a16:creationId xmlns:a16="http://schemas.microsoft.com/office/drawing/2014/main" id="{B05951E1-A14C-862A-E674-BE2C9D7B04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73" y="2799"/>
              <a:ext cx="218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79" name="Line 71">
              <a:extLst>
                <a:ext uri="{FF2B5EF4-FFF2-40B4-BE49-F238E27FC236}">
                  <a16:creationId xmlns:a16="http://schemas.microsoft.com/office/drawing/2014/main" id="{1437EA75-0FCE-344A-F940-7E0545821B0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66" y="2799"/>
              <a:ext cx="0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80" name="Line 72">
              <a:extLst>
                <a:ext uri="{FF2B5EF4-FFF2-40B4-BE49-F238E27FC236}">
                  <a16:creationId xmlns:a16="http://schemas.microsoft.com/office/drawing/2014/main" id="{BF8195E1-8657-A458-5F1D-B52F02909E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91" y="3246"/>
              <a:ext cx="131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81" name="Line 73">
              <a:extLst>
                <a:ext uri="{FF2B5EF4-FFF2-40B4-BE49-F238E27FC236}">
                  <a16:creationId xmlns:a16="http://schemas.microsoft.com/office/drawing/2014/main" id="{09A10A23-666C-EDA4-D08A-CC69AC1C9F8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66" y="3246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82" name="Text Box 74">
              <a:extLst>
                <a:ext uri="{FF2B5EF4-FFF2-40B4-BE49-F238E27FC236}">
                  <a16:creationId xmlns:a16="http://schemas.microsoft.com/office/drawing/2014/main" id="{271D02E6-6540-1E3B-5C6B-8919D7536C3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85" y="1008"/>
              <a:ext cx="569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System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design</a:t>
              </a:r>
              <a:endParaRPr lang="en-US" altLang="et-EE">
                <a:solidFill>
                  <a:srgbClr val="000000"/>
                </a:solidFill>
              </a:endParaRPr>
            </a:p>
          </p:txBody>
        </p:sp>
        <p:sp>
          <p:nvSpPr>
            <p:cNvPr id="17483" name="Text Box 75">
              <a:extLst>
                <a:ext uri="{FF2B5EF4-FFF2-40B4-BE49-F238E27FC236}">
                  <a16:creationId xmlns:a16="http://schemas.microsoft.com/office/drawing/2014/main" id="{9324888B-80E4-FA52-6655-DBDD5BB981C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40" y="1008"/>
              <a:ext cx="501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Logic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design</a:t>
              </a:r>
              <a:endParaRPr lang="en-US" altLang="et-EE">
                <a:solidFill>
                  <a:srgbClr val="000000"/>
                </a:solidFill>
              </a:endParaRPr>
            </a:p>
          </p:txBody>
        </p:sp>
        <p:sp>
          <p:nvSpPr>
            <p:cNvPr id="17484" name="Text Box 76">
              <a:extLst>
                <a:ext uri="{FF2B5EF4-FFF2-40B4-BE49-F238E27FC236}">
                  <a16:creationId xmlns:a16="http://schemas.microsoft.com/office/drawing/2014/main" id="{4E40885C-747E-D40A-B73A-123905834C3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33" y="1008"/>
              <a:ext cx="583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Physical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</a:rPr>
                <a:t>design</a:t>
              </a:r>
              <a:endParaRPr lang="en-US" altLang="et-EE">
                <a:solidFill>
                  <a:srgbClr val="000000"/>
                </a:solidFill>
              </a:endParaRPr>
            </a:p>
          </p:txBody>
        </p:sp>
        <p:sp>
          <p:nvSpPr>
            <p:cNvPr id="17485" name="Text Box 77">
              <a:extLst>
                <a:ext uri="{FF2B5EF4-FFF2-40B4-BE49-F238E27FC236}">
                  <a16:creationId xmlns:a16="http://schemas.microsoft.com/office/drawing/2014/main" id="{A48163D6-7898-69DF-5A17-3C2703BCAD7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58" y="1546"/>
              <a:ext cx="535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Simul</a:t>
              </a:r>
              <a:r>
                <a:rPr lang="et-EE" altLang="et-EE" sz="1200">
                  <a:solidFill>
                    <a:srgbClr val="000000"/>
                  </a:solidFill>
                </a:rPr>
                <a:t>ation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86" name="Text Box 78">
              <a:extLst>
                <a:ext uri="{FF2B5EF4-FFF2-40B4-BE49-F238E27FC236}">
                  <a16:creationId xmlns:a16="http://schemas.microsoft.com/office/drawing/2014/main" id="{CCAC1F14-D0A9-5FE1-F368-F460FE50762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06" y="1500"/>
              <a:ext cx="543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Schematic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entry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87" name="Text Box 79">
              <a:extLst>
                <a:ext uri="{FF2B5EF4-FFF2-40B4-BE49-F238E27FC236}">
                  <a16:creationId xmlns:a16="http://schemas.microsoft.com/office/drawing/2014/main" id="{EFF3A3D2-4FA3-751E-9D25-96075C58C9E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63" y="1500"/>
              <a:ext cx="62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Placement &amp;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routing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88" name="Text Box 80">
              <a:extLst>
                <a:ext uri="{FF2B5EF4-FFF2-40B4-BE49-F238E27FC236}">
                  <a16:creationId xmlns:a16="http://schemas.microsoft.com/office/drawing/2014/main" id="{EEC9442D-29AA-DD04-972D-F887FF65185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687" y="1949"/>
              <a:ext cx="53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Hierar</a:t>
              </a:r>
              <a:r>
                <a:rPr lang="et-EE" altLang="et-EE" sz="1200">
                  <a:solidFill>
                    <a:srgbClr val="000000"/>
                  </a:solidFill>
                </a:rPr>
                <a:t>chy</a:t>
              </a:r>
              <a:r>
                <a:rPr lang="en-US" altLang="et-EE" sz="1200">
                  <a:solidFill>
                    <a:srgbClr val="000000"/>
                  </a:solidFill>
                </a:rPr>
                <a:t>,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generator</a:t>
              </a:r>
              <a:r>
                <a:rPr lang="et-EE" altLang="et-EE" sz="1200">
                  <a:solidFill>
                    <a:srgbClr val="000000"/>
                  </a:solidFill>
                </a:rPr>
                <a:t>s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89" name="Text Box 81">
              <a:extLst>
                <a:ext uri="{FF2B5EF4-FFF2-40B4-BE49-F238E27FC236}">
                  <a16:creationId xmlns:a16="http://schemas.microsoft.com/office/drawing/2014/main" id="{62CFB3B8-CD7F-2ADE-2684-F38E96FA8B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959" y="2441"/>
              <a:ext cx="699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Logic synthesis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90" name="Text Box 82">
              <a:extLst>
                <a:ext uri="{FF2B5EF4-FFF2-40B4-BE49-F238E27FC236}">
                  <a16:creationId xmlns:a16="http://schemas.microsoft.com/office/drawing/2014/main" id="{87B75EEB-77AB-FFB1-796C-582EEDBF3AC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984" y="2843"/>
              <a:ext cx="1029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High-level synthesis</a:t>
              </a:r>
              <a:r>
                <a:rPr lang="en-US" altLang="et-EE" sz="1200">
                  <a:solidFill>
                    <a:srgbClr val="000000"/>
                  </a:solidFill>
                </a:rPr>
                <a:t> /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System-level synthesis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91" name="Text Box 83">
              <a:extLst>
                <a:ext uri="{FF2B5EF4-FFF2-40B4-BE49-F238E27FC236}">
                  <a16:creationId xmlns:a16="http://schemas.microsoft.com/office/drawing/2014/main" id="{1352BED4-4457-C47F-3C77-50945DC4C5B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60" y="3292"/>
              <a:ext cx="880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Specialized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t-EE" altLang="et-EE" sz="1200">
                  <a:solidFill>
                    <a:srgbClr val="000000"/>
                  </a:solidFill>
                </a:rPr>
                <a:t>high-level synthesis</a:t>
              </a:r>
              <a:endParaRPr lang="en-US" altLang="et-EE" sz="1200">
                <a:solidFill>
                  <a:srgbClr val="000000"/>
                </a:solidFill>
              </a:endParaRPr>
            </a:p>
          </p:txBody>
        </p:sp>
        <p:sp>
          <p:nvSpPr>
            <p:cNvPr id="17492" name="Line 84">
              <a:extLst>
                <a:ext uri="{FF2B5EF4-FFF2-40B4-BE49-F238E27FC236}">
                  <a16:creationId xmlns:a16="http://schemas.microsoft.com/office/drawing/2014/main" id="{321F6826-3EBF-2585-A8E4-006C10C674E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167" y="1187"/>
              <a:ext cx="0" cy="25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  <p:sp>
          <p:nvSpPr>
            <p:cNvPr id="17493" name="Text Box 85">
              <a:extLst>
                <a:ext uri="{FF2B5EF4-FFF2-40B4-BE49-F238E27FC236}">
                  <a16:creationId xmlns:a16="http://schemas.microsoft.com/office/drawing/2014/main" id="{E1F86BEF-498E-8DF8-A147-8FF8EA8BF04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36" y="1289"/>
              <a:ext cx="3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&lt; 1979</a:t>
              </a:r>
            </a:p>
          </p:txBody>
        </p:sp>
        <p:sp>
          <p:nvSpPr>
            <p:cNvPr id="17494" name="Text Box 86">
              <a:extLst>
                <a:ext uri="{FF2B5EF4-FFF2-40B4-BE49-F238E27FC236}">
                  <a16:creationId xmlns:a16="http://schemas.microsoft.com/office/drawing/2014/main" id="{E92A1EEC-7DB1-8922-B99F-CFFB5BC0308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37" y="1737"/>
              <a:ext cx="3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~ 1983</a:t>
              </a:r>
            </a:p>
          </p:txBody>
        </p:sp>
        <p:sp>
          <p:nvSpPr>
            <p:cNvPr id="17495" name="Text Box 87">
              <a:extLst>
                <a:ext uri="{FF2B5EF4-FFF2-40B4-BE49-F238E27FC236}">
                  <a16:creationId xmlns:a16="http://schemas.microsoft.com/office/drawing/2014/main" id="{C572C6BF-DED0-48CE-5509-E44EA5F5FF5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71" y="2185"/>
              <a:ext cx="31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1986</a:t>
              </a:r>
            </a:p>
          </p:txBody>
        </p:sp>
        <p:sp>
          <p:nvSpPr>
            <p:cNvPr id="17496" name="Text Box 88">
              <a:extLst>
                <a:ext uri="{FF2B5EF4-FFF2-40B4-BE49-F238E27FC236}">
                  <a16:creationId xmlns:a16="http://schemas.microsoft.com/office/drawing/2014/main" id="{8832F713-32F9-DDCE-60B1-6433E87ED6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8" y="2632"/>
              <a:ext cx="44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1988-92</a:t>
              </a:r>
            </a:p>
          </p:txBody>
        </p:sp>
        <p:sp>
          <p:nvSpPr>
            <p:cNvPr id="17497" name="Text Box 89">
              <a:extLst>
                <a:ext uri="{FF2B5EF4-FFF2-40B4-BE49-F238E27FC236}">
                  <a16:creationId xmlns:a16="http://schemas.microsoft.com/office/drawing/2014/main" id="{37C3336B-4E13-39DE-CFEA-95ECDF32EA7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08" y="3080"/>
              <a:ext cx="44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1992-95</a:t>
              </a:r>
            </a:p>
          </p:txBody>
        </p:sp>
        <p:sp>
          <p:nvSpPr>
            <p:cNvPr id="17498" name="Text Box 90">
              <a:extLst>
                <a:ext uri="{FF2B5EF4-FFF2-40B4-BE49-F238E27FC236}">
                  <a16:creationId xmlns:a16="http://schemas.microsoft.com/office/drawing/2014/main" id="{DF6220ED-18EA-3E14-DBEB-9218D35E35F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198" y="3528"/>
              <a:ext cx="4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et-EE" sz="1200">
                  <a:solidFill>
                    <a:srgbClr val="000000"/>
                  </a:solidFill>
                </a:rPr>
                <a:t>~1996-...</a:t>
              </a:r>
            </a:p>
          </p:txBody>
        </p:sp>
        <p:sp>
          <p:nvSpPr>
            <p:cNvPr id="17499" name="Text Box 91">
              <a:extLst>
                <a:ext uri="{FF2B5EF4-FFF2-40B4-BE49-F238E27FC236}">
                  <a16:creationId xmlns:a16="http://schemas.microsoft.com/office/drawing/2014/main" id="{A26981DD-EDF0-CBA3-7384-BA363179A3F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79" y="3381"/>
              <a:ext cx="129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Person months</a:t>
              </a:r>
              <a:r>
                <a:rPr lang="en-US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 /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20 000 </a:t>
              </a:r>
              <a:r>
                <a:rPr lang="et-EE" altLang="et-EE">
                  <a:solidFill>
                    <a:srgbClr val="000000"/>
                  </a:solidFill>
                  <a:latin typeface="Arial" panose="020B0604020202020204" pitchFamily="34" charset="0"/>
                </a:rPr>
                <a:t>logic gates</a:t>
              </a:r>
              <a:endParaRPr lang="en-US" altLang="et-EE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3833" name="Group 92">
              <a:extLst>
                <a:ext uri="{FF2B5EF4-FFF2-40B4-BE49-F238E27FC236}">
                  <a16:creationId xmlns:a16="http://schemas.microsoft.com/office/drawing/2014/main" id="{DBC3E0AA-5B0A-ADF7-D671-E5D0CC85C7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48" y="3067"/>
              <a:ext cx="479" cy="173"/>
              <a:chOff x="4128" y="3168"/>
              <a:chExt cx="528" cy="185"/>
            </a:xfrm>
          </p:grpSpPr>
          <p:sp>
            <p:nvSpPr>
              <p:cNvPr id="17501" name="Rectangle 93">
                <a:extLst>
                  <a:ext uri="{FF2B5EF4-FFF2-40B4-BE49-F238E27FC236}">
                    <a16:creationId xmlns:a16="http://schemas.microsoft.com/office/drawing/2014/main" id="{7D6CF7CD-BA60-C4D3-EC23-1250439F3A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7" y="3192"/>
                <a:ext cx="194" cy="144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t-EE">
                  <a:solidFill>
                    <a:srgbClr val="000000"/>
                  </a:solidFill>
                </a:endParaRPr>
              </a:p>
            </p:txBody>
          </p:sp>
          <p:sp>
            <p:nvSpPr>
              <p:cNvPr id="17502" name="Text Box 94">
                <a:extLst>
                  <a:ext uri="{FF2B5EF4-FFF2-40B4-BE49-F238E27FC236}">
                    <a16:creationId xmlns:a16="http://schemas.microsoft.com/office/drawing/2014/main" id="{3A2DA759-C843-4F81-0D2A-3D168D75757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128" y="3168"/>
                <a:ext cx="289" cy="1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et-EE" sz="12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10</a:t>
                </a:r>
              </a:p>
            </p:txBody>
          </p:sp>
          <p:grpSp>
            <p:nvGrpSpPr>
              <p:cNvPr id="33847" name="Group 95">
                <a:extLst>
                  <a:ext uri="{FF2B5EF4-FFF2-40B4-BE49-F238E27FC236}">
                    <a16:creationId xmlns:a16="http://schemas.microsoft.com/office/drawing/2014/main" id="{F75E34E6-CF02-C4A4-4D16-BD3D2178D30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28" y="3168"/>
                <a:ext cx="129" cy="185"/>
                <a:chOff x="3184" y="1728"/>
                <a:chExt cx="1806" cy="185"/>
              </a:xfrm>
            </p:grpSpPr>
            <p:sp>
              <p:nvSpPr>
                <p:cNvPr id="17504" name="Rectangle 96">
                  <a:extLst>
                    <a:ext uri="{FF2B5EF4-FFF2-40B4-BE49-F238E27FC236}">
                      <a16:creationId xmlns:a16="http://schemas.microsoft.com/office/drawing/2014/main" id="{2BEC3FCC-6A5E-58E1-B1C3-9363021F2E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33" y="1752"/>
                  <a:ext cx="679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05" name="Text Box 97">
                  <a:extLst>
                    <a:ext uri="{FF2B5EF4-FFF2-40B4-BE49-F238E27FC236}">
                      <a16:creationId xmlns:a16="http://schemas.microsoft.com/office/drawing/2014/main" id="{DC011F59-D3BD-12C1-993F-16D8B574475E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77" y="1728"/>
                  <a:ext cx="1806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33848" name="Group 98">
                <a:extLst>
                  <a:ext uri="{FF2B5EF4-FFF2-40B4-BE49-F238E27FC236}">
                    <a16:creationId xmlns:a16="http://schemas.microsoft.com/office/drawing/2014/main" id="{57E03F6A-73AB-F798-C387-D6169FDAAF0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3168"/>
                <a:ext cx="240" cy="185"/>
                <a:chOff x="4416" y="1728"/>
                <a:chExt cx="240" cy="185"/>
              </a:xfrm>
            </p:grpSpPr>
            <p:sp>
              <p:nvSpPr>
                <p:cNvPr id="17507" name="Rectangle 99">
                  <a:extLst>
                    <a:ext uri="{FF2B5EF4-FFF2-40B4-BE49-F238E27FC236}">
                      <a16:creationId xmlns:a16="http://schemas.microsoft.com/office/drawing/2014/main" id="{9ED48E84-6883-4BA5-4E8B-D90CA7F327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752"/>
                  <a:ext cx="50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08" name="Text Box 100">
                  <a:extLst>
                    <a:ext uri="{FF2B5EF4-FFF2-40B4-BE49-F238E27FC236}">
                      <a16:creationId xmlns:a16="http://schemas.microsoft.com/office/drawing/2014/main" id="{F16CC850-EEB0-884E-64DB-981472F4F573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08" y="1728"/>
                  <a:ext cx="148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33834" name="Group 101">
              <a:extLst>
                <a:ext uri="{FF2B5EF4-FFF2-40B4-BE49-F238E27FC236}">
                  <a16:creationId xmlns:a16="http://schemas.microsoft.com/office/drawing/2014/main" id="{8F766899-5DB8-275D-9005-3B4B639ECB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49" y="1725"/>
              <a:ext cx="1178" cy="173"/>
              <a:chOff x="3360" y="1728"/>
              <a:chExt cx="1296" cy="185"/>
            </a:xfrm>
          </p:grpSpPr>
          <p:grpSp>
            <p:nvGrpSpPr>
              <p:cNvPr id="33836" name="Group 102">
                <a:extLst>
                  <a:ext uri="{FF2B5EF4-FFF2-40B4-BE49-F238E27FC236}">
                    <a16:creationId xmlns:a16="http://schemas.microsoft.com/office/drawing/2014/main" id="{EA2040C7-BA7A-BC17-5C7D-5759A6E0AA7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60" y="1728"/>
                <a:ext cx="432" cy="185"/>
                <a:chOff x="3312" y="1728"/>
                <a:chExt cx="432" cy="185"/>
              </a:xfrm>
            </p:grpSpPr>
            <p:sp>
              <p:nvSpPr>
                <p:cNvPr id="17511" name="Rectangle 103">
                  <a:extLst>
                    <a:ext uri="{FF2B5EF4-FFF2-40B4-BE49-F238E27FC236}">
                      <a16:creationId xmlns:a16="http://schemas.microsoft.com/office/drawing/2014/main" id="{BBAC93DD-A20E-052B-8D9B-B9EC6EB8497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1752"/>
                  <a:ext cx="432" cy="144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12" name="Text Box 104">
                  <a:extLst>
                    <a:ext uri="{FF2B5EF4-FFF2-40B4-BE49-F238E27FC236}">
                      <a16:creationId xmlns:a16="http://schemas.microsoft.com/office/drawing/2014/main" id="{7A0230AD-ADC3-828F-F947-FE24227D15A4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348" y="1728"/>
                  <a:ext cx="358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30</a:t>
                  </a:r>
                </a:p>
              </p:txBody>
            </p:sp>
          </p:grpSp>
          <p:grpSp>
            <p:nvGrpSpPr>
              <p:cNvPr id="33837" name="Group 105">
                <a:extLst>
                  <a:ext uri="{FF2B5EF4-FFF2-40B4-BE49-F238E27FC236}">
                    <a16:creationId xmlns:a16="http://schemas.microsoft.com/office/drawing/2014/main" id="{D19FEE55-FF32-6EA2-EE02-6412DB37BED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92" y="1728"/>
                <a:ext cx="624" cy="185"/>
                <a:chOff x="3744" y="1728"/>
                <a:chExt cx="672" cy="185"/>
              </a:xfrm>
            </p:grpSpPr>
            <p:sp>
              <p:nvSpPr>
                <p:cNvPr id="17514" name="Rectangle 106">
                  <a:extLst>
                    <a:ext uri="{FF2B5EF4-FFF2-40B4-BE49-F238E27FC236}">
                      <a16:creationId xmlns:a16="http://schemas.microsoft.com/office/drawing/2014/main" id="{6B87C778-0D35-C337-105C-3993FECA297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44" y="1752"/>
                  <a:ext cx="672" cy="1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15" name="Text Box 107">
                  <a:extLst>
                    <a:ext uri="{FF2B5EF4-FFF2-40B4-BE49-F238E27FC236}">
                      <a16:creationId xmlns:a16="http://schemas.microsoft.com/office/drawing/2014/main" id="{A9DFB30E-98B7-9CBB-A2DF-50DC70E5465B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802" y="1728"/>
                  <a:ext cx="556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50</a:t>
                  </a:r>
                </a:p>
              </p:txBody>
            </p:sp>
          </p:grpSp>
          <p:grpSp>
            <p:nvGrpSpPr>
              <p:cNvPr id="33838" name="Group 108">
                <a:extLst>
                  <a:ext uri="{FF2B5EF4-FFF2-40B4-BE49-F238E27FC236}">
                    <a16:creationId xmlns:a16="http://schemas.microsoft.com/office/drawing/2014/main" id="{F51BE754-D049-599E-CCFD-AC4C5C650B5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16" y="1728"/>
                <a:ext cx="240" cy="185"/>
                <a:chOff x="4416" y="1728"/>
                <a:chExt cx="240" cy="185"/>
              </a:xfrm>
            </p:grpSpPr>
            <p:sp>
              <p:nvSpPr>
                <p:cNvPr id="17517" name="Rectangle 109">
                  <a:extLst>
                    <a:ext uri="{FF2B5EF4-FFF2-40B4-BE49-F238E27FC236}">
                      <a16:creationId xmlns:a16="http://schemas.microsoft.com/office/drawing/2014/main" id="{BAEBA98B-2368-FDCD-0834-1D1F91459E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16" y="1752"/>
                  <a:ext cx="48" cy="144"/>
                </a:xfrm>
                <a:prstGeom prst="rect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hangingPunct="1">
                    <a:defRPr/>
                  </a:pPr>
                  <a:endParaRPr lang="et-EE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18" name="Text Box 110">
                  <a:extLst>
                    <a:ext uri="{FF2B5EF4-FFF2-40B4-BE49-F238E27FC236}">
                      <a16:creationId xmlns:a16="http://schemas.microsoft.com/office/drawing/2014/main" id="{6CFF273D-7128-A114-FC94-751CCB4F30DB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2" y="1728"/>
                  <a:ext cx="144" cy="1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t-EE" sz="12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sp>
          <p:nvSpPr>
            <p:cNvPr id="17519" name="Line 111">
              <a:extLst>
                <a:ext uri="{FF2B5EF4-FFF2-40B4-BE49-F238E27FC236}">
                  <a16:creationId xmlns:a16="http://schemas.microsoft.com/office/drawing/2014/main" id="{96334377-FBFA-A2BA-8475-FBA32C8B0D3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12" y="1455"/>
              <a:ext cx="13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t-E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C24D-9C7A-A3AC-5022-A482AD19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9E36-10B9-295A-3A2E-7AAFE753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Outcomes	</a:t>
            </a:r>
          </a:p>
          <a:p>
            <a:pPr lvl="1"/>
            <a:r>
              <a:rPr lang="en-US" dirty="0"/>
              <a:t>Students will learn the basic concepts of a testbench</a:t>
            </a:r>
          </a:p>
          <a:p>
            <a:pPr lvl="1"/>
            <a:r>
              <a:rPr lang="en-US" dirty="0"/>
              <a:t>Students will learn how and utilize directed testbenches.</a:t>
            </a:r>
          </a:p>
        </p:txBody>
      </p:sp>
    </p:spTree>
    <p:extLst>
      <p:ext uri="{BB962C8B-B14F-4D97-AF65-F5344CB8AC3E}">
        <p14:creationId xmlns:p14="http://schemas.microsoft.com/office/powerpoint/2010/main" val="32226608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346-E6DC-E3E0-C3A3-F67936F2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7008-3E30-BA45-4777-526CB82A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overall environment that instantiates or contains the design under test (DUT) with the abilities to apply inputs the design and monitor outputs.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332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346-E6DC-E3E0-C3A3-F67936F2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Testbench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7008-3E30-BA45-4777-526CB82A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purpose of a testbench is to determine the correctness of the design under test (DUT). </a:t>
            </a:r>
          </a:p>
          <a:p>
            <a:r>
              <a:rPr lang="en-US" dirty="0"/>
              <a:t>This is accomplished by the following steps.</a:t>
            </a:r>
          </a:p>
          <a:p>
            <a:pPr lvl="1"/>
            <a:r>
              <a:rPr lang="en-US" dirty="0"/>
              <a:t>Generate stimulus</a:t>
            </a:r>
          </a:p>
          <a:p>
            <a:pPr lvl="1"/>
            <a:r>
              <a:rPr lang="en-US" dirty="0"/>
              <a:t>Apply stimulus to the DUT</a:t>
            </a:r>
          </a:p>
          <a:p>
            <a:pPr lvl="1"/>
            <a:r>
              <a:rPr lang="en-US" dirty="0"/>
              <a:t>Capture the response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Measure progress against the overall verification goals</a:t>
            </a:r>
          </a:p>
        </p:txBody>
      </p:sp>
    </p:spTree>
    <p:extLst>
      <p:ext uri="{BB962C8B-B14F-4D97-AF65-F5344CB8AC3E}">
        <p14:creationId xmlns:p14="http://schemas.microsoft.com/office/powerpoint/2010/main" val="24943064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5E0F-8E64-12BE-A8E1-362DCA4B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Basics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3C079-0DC4-87C2-5D19-C036B16C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15" y="1690688"/>
            <a:ext cx="5873685" cy="4351338"/>
          </a:xfrm>
        </p:spPr>
        <p:txBody>
          <a:bodyPr/>
          <a:lstStyle/>
          <a:p>
            <a:r>
              <a:rPr lang="en-US" dirty="0"/>
              <a:t>Template</a:t>
            </a:r>
          </a:p>
          <a:p>
            <a:pPr lvl="1"/>
            <a:r>
              <a:rPr lang="en-US" dirty="0"/>
              <a:t>Dummy template that declares inputs to and outputs from Design under test (DUT).</a:t>
            </a:r>
          </a:p>
          <a:p>
            <a:pPr lvl="1"/>
            <a:r>
              <a:rPr lang="en-US" dirty="0"/>
              <a:t>Then instantiates the DUT.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6957-51B3-6280-35AF-94D89868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917198"/>
            <a:ext cx="40957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43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6308-2DF2-59F2-6D0E-B737A2ED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75A28-123B-146B-E6DA-CB6F9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real device connects to AMBA, USB, PCI, and SPI buses</a:t>
            </a:r>
          </a:p>
          <a:p>
            <a:pPr lvl="1"/>
            <a:r>
              <a:rPr lang="en-US" dirty="0"/>
              <a:t>must build equivalent components in your testbench that can generate stimulus and check the response.</a:t>
            </a:r>
          </a:p>
          <a:p>
            <a:r>
              <a:rPr lang="en-US" dirty="0"/>
              <a:t>high-level transactors that obey the protocol, but execute more quickly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9CBBE-5C0C-6AAE-4EE2-260B4A4ED17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67941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2B6C-BFB0-7B9A-7F75-333427D4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FFBEA-9D3F-F154-54E5-8F54C2C61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306" y="1860884"/>
            <a:ext cx="8195279" cy="41388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4BBBF-E6E3-F3AB-53FD-9337163D4226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4543747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9FDA-3DFE-9568-FF4E-B57B815C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0939-5F11-DFDD-C97F-53DB5D607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write stimulus vectors that exercise features in the DUT. </a:t>
            </a:r>
          </a:p>
          <a:p>
            <a:r>
              <a:rPr lang="en-US" dirty="0"/>
              <a:t>Simulate the DUT with these vectors</a:t>
            </a:r>
          </a:p>
          <a:p>
            <a:r>
              <a:rPr lang="en-US" dirty="0"/>
              <a:t>Manually review the resulting log files and waveforms to make sure the design does what you expect. </a:t>
            </a:r>
          </a:p>
          <a:p>
            <a:r>
              <a:rPr lang="en-US" dirty="0"/>
              <a:t>Once the test works correctly, you check off the test in the verification plan and move to the 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EBDC8-DF4E-F295-D1E2-33EAFFCBAB90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9763381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BCDE-0A5F-0ED8-559D-53E1C1F3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Testing Pros?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CE57-1A1D-5C30-9E21-AC6C2467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approach makes steady progress</a:t>
            </a:r>
          </a:p>
          <a:p>
            <a:r>
              <a:rPr lang="en-US" dirty="0"/>
              <a:t>produces almost immediate results</a:t>
            </a:r>
          </a:p>
          <a:p>
            <a:pPr lvl="1"/>
            <a:r>
              <a:rPr lang="en-US" dirty="0"/>
              <a:t>since little infrastructure is needed when you are guiding the creation of every stimulus vector.</a:t>
            </a:r>
          </a:p>
          <a:p>
            <a:r>
              <a:rPr lang="en-US" dirty="0"/>
              <a:t>Given enough time and staffing, directed testing is sufficient to verify many designs.</a:t>
            </a:r>
          </a:p>
          <a:p>
            <a:pPr marL="0" indent="0">
              <a:buNone/>
            </a:pPr>
            <a:endParaRPr lang="en-US" dirty="0">
              <a:solidFill>
                <a:srgbClr val="28303D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28303D"/>
                </a:solidFill>
                <a:effectLst/>
                <a:latin typeface="-apple-system"/>
              </a:rPr>
              <a:t>“I bought five watches the other day.  I have a lot of time on my hands….”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147A8-6E56-9D40-BEF3-3263C92D97F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9335762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8271-9477-EFDC-E54E-2BF0F7F6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TB: Uart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98FAD6-F644-087E-F855-970A87A12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344" y="2329976"/>
            <a:ext cx="7057371" cy="3579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F0697-897A-0CCE-0CF0-D1864C443FAB}"/>
              </a:ext>
            </a:extLst>
          </p:cNvPr>
          <p:cNvSpPr txBox="1"/>
          <p:nvPr/>
        </p:nvSpPr>
        <p:spPr>
          <a:xfrm>
            <a:off x="165837" y="2942664"/>
            <a:ext cx="3133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Check that data in == data out.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C0DFA-B83B-8971-38E5-A30434B2EB47}"/>
              </a:ext>
            </a:extLst>
          </p:cNvPr>
          <p:cNvSpPr txBox="1"/>
          <p:nvPr/>
        </p:nvSpPr>
        <p:spPr>
          <a:xfrm>
            <a:off x="1637285" y="2306986"/>
            <a:ext cx="1291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Clear ready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E9BF80-7AA6-BBDE-E3B8-44C242B7AB9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28757" y="2491652"/>
            <a:ext cx="860818" cy="22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FF9C92-79C2-5732-6BBE-23652E0BCCC1}"/>
              </a:ext>
            </a:extLst>
          </p:cNvPr>
          <p:cNvCxnSpPr>
            <a:cxnSpLocks/>
          </p:cNvCxnSpPr>
          <p:nvPr/>
        </p:nvCxnSpPr>
        <p:spPr>
          <a:xfrm>
            <a:off x="3157979" y="3127330"/>
            <a:ext cx="63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D2418A-B1E9-EECF-7BA3-2B7FD302EDCA}"/>
              </a:ext>
            </a:extLst>
          </p:cNvPr>
          <p:cNvSpPr txBox="1"/>
          <p:nvPr/>
        </p:nvSpPr>
        <p:spPr>
          <a:xfrm>
            <a:off x="2107758" y="3590603"/>
            <a:ext cx="119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Flag if fails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BEE5A3-9BAC-0C7A-4441-D9B617FA25C1}"/>
              </a:ext>
            </a:extLst>
          </p:cNvPr>
          <p:cNvCxnSpPr>
            <a:cxnSpLocks/>
          </p:cNvCxnSpPr>
          <p:nvPr/>
        </p:nvCxnSpPr>
        <p:spPr>
          <a:xfrm flipV="1">
            <a:off x="3260888" y="3372772"/>
            <a:ext cx="783996" cy="33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7670E9-F3F7-C323-9642-32CC7748F446}"/>
              </a:ext>
            </a:extLst>
          </p:cNvPr>
          <p:cNvSpPr txBox="1"/>
          <p:nvPr/>
        </p:nvSpPr>
        <p:spPr>
          <a:xfrm>
            <a:off x="2007909" y="4712617"/>
            <a:ext cx="1291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Flag if fails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07F5B3-CA0C-6CAC-3A83-9CF14CF8DBDA}"/>
              </a:ext>
            </a:extLst>
          </p:cNvPr>
          <p:cNvCxnSpPr>
            <a:cxnSpLocks/>
          </p:cNvCxnSpPr>
          <p:nvPr/>
        </p:nvCxnSpPr>
        <p:spPr>
          <a:xfrm>
            <a:off x="3157979" y="4897283"/>
            <a:ext cx="989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808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BCDE-0A5F-0ED8-559D-53E1C1F3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Testing Cons?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CE57-1A1D-5C30-9E21-AC6C2467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do not have the time or resources to carry out the directed testing approach?</a:t>
            </a:r>
          </a:p>
          <a:p>
            <a:r>
              <a:rPr lang="en-US" dirty="0"/>
              <a:t>Might always make forward progress but… the slope remains the same.</a:t>
            </a:r>
          </a:p>
          <a:p>
            <a:r>
              <a:rPr lang="en-US" dirty="0"/>
              <a:t>Test-time scales with design complexity</a:t>
            </a:r>
          </a:p>
          <a:p>
            <a:pPr lvl="1"/>
            <a:r>
              <a:rPr lang="en-US" dirty="0"/>
              <a:t>When design becomes more complex, will take twice as long to verify</a:t>
            </a:r>
          </a:p>
          <a:p>
            <a:pPr lvl="1"/>
            <a:r>
              <a:rPr lang="en-US" dirty="0"/>
              <a:t>Or twice as many people verifying… Project managers will love that </a:t>
            </a:r>
            <a:r>
              <a:rPr lang="en-US" dirty="0">
                <a:sym typeface="Wingdings" panose="05000000000000000000" pitchFamily="2" charset="2"/>
              </a:rPr>
              <a:t>.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147A8-6E56-9D40-BEF3-3263C92D97F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5840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CDD1-B486-3EFC-8E49-4F6CCD83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98"/>
            <a:ext cx="10515600" cy="854075"/>
          </a:xfrm>
        </p:spPr>
        <p:txBody>
          <a:bodyPr/>
          <a:lstStyle/>
          <a:p>
            <a:r>
              <a:rPr lang="en-US" dirty="0"/>
              <a:t>Digital IC FLOW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1A71-C234-0B1D-F38F-2D1E9DB4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173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Requirements Negotiation |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Specification |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RTL Logic Design   |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Synthesis |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Implementation &amp; (Place &amp; Route) |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Bitstream or Layout (GDSII) | Validation | Emulation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0E5FE0-CDA6-BBA8-C4D9-361F7C519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20384"/>
              </p:ext>
            </p:extLst>
          </p:nvPr>
        </p:nvGraphicFramePr>
        <p:xfrm>
          <a:off x="313579" y="5173953"/>
          <a:ext cx="11218606" cy="1803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9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A165-EAFD-49F1-FF56-EDC7620B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test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478DBB-986E-87B5-B9EF-98CB0343B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995" y="1747984"/>
            <a:ext cx="9201549" cy="397904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957B7-3313-235F-17E7-092A26883001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382528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BCDE-0A5F-0ED8-559D-53E1C1F3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CE57-1A1D-5C30-9E21-AC6C2467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a methodology that finds bugs faster in order to reach the goal of 100% coverage. </a:t>
            </a:r>
          </a:p>
          <a:p>
            <a:r>
              <a:rPr lang="en-US" dirty="0"/>
              <a:t>You need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147A8-6E56-9D40-BEF3-3263C92D97F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BDCF8-B33C-93FC-D8CD-17CF9DB7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45" y="2206625"/>
            <a:ext cx="55149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425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A963-7FF8-C5DF-62E2-9BDF78E1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0C1B3-1D8E-CACD-A859-556D8DC70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will learn the basic concepts of design verification methodology.</a:t>
            </a:r>
          </a:p>
          <a:p>
            <a:r>
              <a:rPr lang="en-US" dirty="0"/>
              <a:t>Sub-Segments</a:t>
            </a:r>
          </a:p>
          <a:p>
            <a:pPr lvl="1"/>
            <a:r>
              <a:rPr lang="en-US" dirty="0"/>
              <a:t>Layered Testbenches</a:t>
            </a:r>
          </a:p>
          <a:p>
            <a:pPr lvl="1"/>
            <a:r>
              <a:rPr lang="en-US" dirty="0"/>
              <a:t>Simulation Phases</a:t>
            </a:r>
          </a:p>
          <a:p>
            <a:pPr lvl="1"/>
            <a:r>
              <a:rPr lang="en-US" dirty="0"/>
              <a:t>Constrained Random Stimulus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4CF2-C538-2D4E-4FCD-DFBDBBC56532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9814159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A963-7FF8-C5DF-62E2-9BDF78E1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0C1B3-1D8E-CACD-A859-556D8DC70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Layered testbench using transactors</a:t>
            </a:r>
          </a:p>
          <a:p>
            <a:r>
              <a:rPr lang="en-US" dirty="0"/>
              <a:t>Constrained-random stimulus</a:t>
            </a:r>
          </a:p>
          <a:p>
            <a:r>
              <a:rPr lang="en-US" dirty="0"/>
              <a:t>Bus Functional Models (BFM)</a:t>
            </a:r>
          </a:p>
          <a:p>
            <a:r>
              <a:rPr lang="en-US" dirty="0"/>
              <a:t>Common testbench for all tests</a:t>
            </a:r>
          </a:p>
          <a:p>
            <a:r>
              <a:rPr lang="en-US" dirty="0"/>
              <a:t>Test-specific code kept separate from testbench</a:t>
            </a:r>
          </a:p>
          <a:p>
            <a:r>
              <a:rPr lang="en-US" dirty="0"/>
              <a:t>Functional coverage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4CF2-C538-2D4E-4FCD-DFBDBBC56532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7689052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EF12-2664-1A11-3D3A-06CE146D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FA0F-EF98-309B-B864-7A0D6BEFB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 for modern verification is the layered testbench. </a:t>
            </a:r>
          </a:p>
          <a:p>
            <a:r>
              <a:rPr lang="en-US" dirty="0"/>
              <a:t>may seem to make the testbench more complex… but it helps to make your task easier </a:t>
            </a:r>
          </a:p>
          <a:p>
            <a:pPr lvl="1"/>
            <a:r>
              <a:rPr lang="en-US" dirty="0"/>
              <a:t>dividing the code into smaller pieces that can be developed separately.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AE65C-9E43-09BC-16F9-A3BD2B6CB1B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1381053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EF12-2664-1A11-3D3A-06CE146D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FA0F-EF98-309B-B864-7A0D6BEFB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try to write a single routine that can randomly generate all types of stimulus</a:t>
            </a:r>
          </a:p>
          <a:p>
            <a:pPr lvl="1"/>
            <a:r>
              <a:rPr lang="en-US" dirty="0"/>
              <a:t>both legal and illegal</a:t>
            </a:r>
          </a:p>
          <a:p>
            <a:pPr lvl="1"/>
            <a:r>
              <a:rPr lang="en-US" dirty="0"/>
              <a:t>Inject errors with a multi-layer protocol. </a:t>
            </a:r>
          </a:p>
          <a:p>
            <a:r>
              <a:rPr lang="en-US" dirty="0"/>
              <a:t>routine quickly becomes complex and unmaintainable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AE65C-9E43-09BC-16F9-A3BD2B6CB1B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3139041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5851842-A975-8048-47EF-9949F56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606" y="-37886"/>
            <a:ext cx="3984164" cy="1325563"/>
          </a:xfrm>
        </p:spPr>
        <p:txBody>
          <a:bodyPr/>
          <a:lstStyle/>
          <a:p>
            <a:r>
              <a:rPr lang="en-US" dirty="0"/>
              <a:t>Flat </a:t>
            </a:r>
            <a:r>
              <a:rPr lang="en-US" dirty="0" err="1"/>
              <a:t>v.s</a:t>
            </a:r>
            <a:r>
              <a:rPr lang="en-US" dirty="0"/>
              <a:t> Layered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7A74F-70CD-F3ED-B38D-017FDCEB02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9918" y="1125624"/>
            <a:ext cx="4431385" cy="49563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EDACB-521B-FDF6-B5E5-990DF31E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910725"/>
            <a:ext cx="4118810" cy="217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491A8-EAEF-D88C-75AF-FD691E422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08" y="1125623"/>
            <a:ext cx="4302233" cy="25683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EDA5FC-DEA3-88C4-DEF9-E8FDB06ECB9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526215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6308-2DF2-59F2-6D0E-B737A2ED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BFM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75A28-123B-146B-E6DA-CB6F9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DUT they look like real components … but are part of the testbench, not RTL.</a:t>
            </a:r>
          </a:p>
          <a:p>
            <a:r>
              <a:rPr lang="en-US" dirty="0"/>
              <a:t>Write “</a:t>
            </a:r>
            <a:r>
              <a:rPr lang="en-US" dirty="0" err="1"/>
              <a:t>rtl</a:t>
            </a:r>
            <a:r>
              <a:rPr lang="en-US" dirty="0"/>
              <a:t>-like” functionality in software without worrying about latches/timing/combinational delays, glitches.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9CBBE-5C0C-6AAE-4EE2-260B4A4ED17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1244989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6308-2DF2-59F2-6D0E-B737A2ED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75A28-123B-146B-E6DA-CB6F9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goes into a methodology testbench block? </a:t>
            </a:r>
          </a:p>
          <a:p>
            <a:pPr>
              <a:lnSpc>
                <a:spcPct val="150000"/>
              </a:lnSpc>
            </a:pPr>
            <a:r>
              <a:rPr lang="en-US" dirty="0"/>
              <a:t>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Signal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Functional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Scenario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9CBBE-5C0C-6AAE-4EE2-260B4A4ED17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848806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532624-E79C-CBDF-FB5E-4B1DB7C7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4763"/>
            <a:ext cx="10515600" cy="1325563"/>
          </a:xfrm>
        </p:spPr>
        <p:txBody>
          <a:bodyPr/>
          <a:lstStyle/>
          <a:p>
            <a:r>
              <a:rPr lang="en-US" dirty="0"/>
              <a:t>Signal and command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8D1030-017E-4523-034E-5B896F1C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1" y="2334093"/>
            <a:ext cx="10992378" cy="3081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268F62-4E28-82C2-B89D-D5435EBDDF62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91731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>
            <a:extLst>
              <a:ext uri="{FF2B5EF4-FFF2-40B4-BE49-F238E27FC236}">
                <a16:creationId xmlns:a16="http://schemas.microsoft.com/office/drawing/2014/main" id="{0271096F-53BD-9E3A-1525-1486BB330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t-EE" dirty="0"/>
              <a:t>Verification Engineers</a:t>
            </a:r>
            <a:endParaRPr lang="en-GB" altLang="et-EE" dirty="0"/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CA7D19F1-9090-A9B9-DB59-894ACAFD7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6525126" cy="43513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t-EE" altLang="et-EE" dirty="0"/>
              <a:t>Some figures:</a:t>
            </a:r>
          </a:p>
          <a:p>
            <a:pPr eaLnBrk="1" hangingPunct="1"/>
            <a:r>
              <a:rPr lang="et-EE" altLang="et-EE" dirty="0"/>
              <a:t>2-4 verification engineers per designer</a:t>
            </a:r>
          </a:p>
          <a:p>
            <a:pPr eaLnBrk="1" hangingPunct="1"/>
            <a:r>
              <a:rPr lang="et-EE" altLang="et-EE" dirty="0"/>
              <a:t>Verification takes 70-85 % of total cost of chip design</a:t>
            </a:r>
          </a:p>
          <a:p>
            <a:pPr eaLnBrk="1" hangingPunct="1"/>
            <a:r>
              <a:rPr lang="en-US" dirty="0"/>
              <a:t>Why Verification matters?</a:t>
            </a:r>
            <a:endParaRPr lang="et-EE" altLang="et-EE" dirty="0"/>
          </a:p>
          <a:p>
            <a:pPr eaLnBrk="1" hangingPunct="1"/>
            <a:endParaRPr lang="en-GB" altLang="et-EE" dirty="0"/>
          </a:p>
        </p:txBody>
      </p:sp>
      <p:pic>
        <p:nvPicPr>
          <p:cNvPr id="16386" name="Picture 2" descr="7 Production Testing Pitfalls - Automated Visual Testing | Applitools">
            <a:extLst>
              <a:ext uri="{FF2B5EF4-FFF2-40B4-BE49-F238E27FC236}">
                <a16:creationId xmlns:a16="http://schemas.microsoft.com/office/drawing/2014/main" id="{BC47D011-4373-4929-1B56-22B2AC9BA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759724"/>
            <a:ext cx="3295400" cy="44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532624-E79C-CBDF-FB5E-4B1DB7C7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4763"/>
            <a:ext cx="10515600" cy="1325563"/>
          </a:xfrm>
        </p:spPr>
        <p:txBody>
          <a:bodyPr/>
          <a:lstStyle/>
          <a:p>
            <a:r>
              <a:rPr lang="en-US" dirty="0"/>
              <a:t>Signal and command layers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48A-0431-D181-B236-D53228C4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19312"/>
            <a:ext cx="11049000" cy="4351338"/>
          </a:xfrm>
        </p:spPr>
        <p:txBody>
          <a:bodyPr/>
          <a:lstStyle/>
          <a:p>
            <a:r>
              <a:rPr lang="en-US" dirty="0"/>
              <a:t>Signal layer that contains the design under test and the signals that connect it to the testbench</a:t>
            </a:r>
          </a:p>
          <a:p>
            <a:r>
              <a:rPr lang="en-US" dirty="0"/>
              <a:t>Driver: drives DUT’s inputs with single commands such as bus read or write.</a:t>
            </a:r>
          </a:p>
          <a:p>
            <a:r>
              <a:rPr lang="en-US" dirty="0"/>
              <a:t>Monitor: driven by the DUT’s output, takes signal transitions and groups them together into commands.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68F62-4E28-82C2-B89D-D5435EBDDF62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940920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E38D-1B3B-20D3-D664-1AC00186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56A2-2909-E83D-6178-ED6D720A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</a:t>
            </a:r>
          </a:p>
          <a:p>
            <a:pPr lvl="1"/>
            <a:r>
              <a:rPr lang="en-US" dirty="0"/>
              <a:t>Drives the generated stimulus to the design.</a:t>
            </a:r>
          </a:p>
          <a:p>
            <a:pPr lvl="1"/>
            <a:r>
              <a:rPr lang="en-US" dirty="0"/>
              <a:t>Could be as simple as a wire….</a:t>
            </a:r>
          </a:p>
          <a:p>
            <a:pPr lvl="1"/>
            <a:r>
              <a:rPr lang="en-US" dirty="0"/>
              <a:t>Or as complex as modeling instructions from rom to 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48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C655-ED7B-6834-4994-9AD873E7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Driver: UART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23F19C-E08B-3C55-A682-3E9E5F3E3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317" y="1852653"/>
            <a:ext cx="5215441" cy="412982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6C342-2D20-76A2-CB25-852254514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82" y="2019341"/>
            <a:ext cx="5612464" cy="39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3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E38D-1B3B-20D3-D664-1AC00186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56A2-2909-E83D-6178-ED6D720A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  <a:p>
            <a:pPr lvl="1"/>
            <a:r>
              <a:rPr lang="en-US" dirty="0"/>
              <a:t>Monitor the design input-output ports to capture design activity</a:t>
            </a:r>
          </a:p>
          <a:p>
            <a:pPr lvl="1"/>
            <a:r>
              <a:rPr lang="en-US" dirty="0"/>
              <a:t>Track data going into and out of the DUT.</a:t>
            </a:r>
          </a:p>
          <a:p>
            <a:pPr lvl="1"/>
            <a:r>
              <a:rPr lang="en-US" dirty="0"/>
              <a:t>Could also use to confirm driver is behaving correctly</a:t>
            </a:r>
          </a:p>
        </p:txBody>
      </p:sp>
    </p:spTree>
    <p:extLst>
      <p:ext uri="{BB962C8B-B14F-4D97-AF65-F5344CB8AC3E}">
        <p14:creationId xmlns:p14="http://schemas.microsoft.com/office/powerpoint/2010/main" val="20273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1F1E-F9C0-B95B-6165-B0B1DC51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Monitor: UART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B5E92-E04D-D6AC-2E82-6DF7D1C61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447" y="912978"/>
            <a:ext cx="5076872" cy="5661862"/>
          </a:xfrm>
        </p:spPr>
      </p:pic>
    </p:spTree>
    <p:extLst>
      <p:ext uri="{BB962C8B-B14F-4D97-AF65-F5344CB8AC3E}">
        <p14:creationId xmlns:p14="http://schemas.microsoft.com/office/powerpoint/2010/main" val="41327266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3968-9949-9079-362D-2B8C213D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0316"/>
            <a:ext cx="10515600" cy="1325563"/>
          </a:xfrm>
        </p:spPr>
        <p:txBody>
          <a:bodyPr/>
          <a:lstStyle/>
          <a:p>
            <a:r>
              <a:rPr lang="en-US" dirty="0"/>
              <a:t>The functional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82EB4-417A-76BC-602B-8DFE93EE7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71" y="1445879"/>
            <a:ext cx="11833058" cy="3871844"/>
          </a:xfrm>
        </p:spPr>
        <p:txBody>
          <a:bodyPr/>
          <a:lstStyle/>
          <a:p>
            <a:r>
              <a:rPr lang="en-US" dirty="0"/>
              <a:t>Functional layer feeds the command layer</a:t>
            </a:r>
          </a:p>
          <a:p>
            <a:r>
              <a:rPr lang="en-US" dirty="0"/>
              <a:t>Agent: receives higher-level functions and breaks them into individual commands for the driver. </a:t>
            </a:r>
          </a:p>
          <a:p>
            <a:r>
              <a:rPr lang="en-US" dirty="0"/>
              <a:t>Checker: compares commands from monitor with those in the scoreboard.</a:t>
            </a:r>
          </a:p>
          <a:p>
            <a:r>
              <a:rPr lang="en-US" dirty="0"/>
              <a:t>Scoreboard: receives commands from agent and predicts the results of the transaction.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E2ADA-6662-E564-A7E5-0EACF5E3018F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692934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3968-9949-9079-362D-2B8C213D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0316"/>
            <a:ext cx="10515600" cy="1325563"/>
          </a:xfrm>
        </p:spPr>
        <p:txBody>
          <a:bodyPr/>
          <a:lstStyle/>
          <a:p>
            <a:r>
              <a:rPr lang="en-US" dirty="0"/>
              <a:t>The functional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22E88-C3D5-01AD-5529-7630B7E9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1" y="1797708"/>
            <a:ext cx="9450838" cy="3671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E2ADA-6662-E564-A7E5-0EACF5E3018F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1586914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E38D-1B3B-20D3-D664-1AC00186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Testbench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56A2-2909-E83D-6178-ED6D720A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Scoreboard</a:t>
            </a:r>
          </a:p>
          <a:p>
            <a:pPr lvl="1"/>
            <a:r>
              <a:rPr lang="en-US" dirty="0"/>
              <a:t>Checks output from the design with expected behavior</a:t>
            </a:r>
          </a:p>
          <a:p>
            <a:pPr lvl="1"/>
            <a:r>
              <a:rPr lang="en-US" dirty="0"/>
              <a:t>Takes in data from both input and output of the design</a:t>
            </a:r>
          </a:p>
          <a:p>
            <a:pPr lvl="1"/>
            <a:r>
              <a:rPr lang="en-US" dirty="0"/>
              <a:t>Confirms that data out was what was expected by the model.</a:t>
            </a:r>
          </a:p>
        </p:txBody>
      </p:sp>
    </p:spTree>
    <p:extLst>
      <p:ext uri="{BB962C8B-B14F-4D97-AF65-F5344CB8AC3E}">
        <p14:creationId xmlns:p14="http://schemas.microsoft.com/office/powerpoint/2010/main" val="39052343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E0C5-B843-A4A4-E23C-939D4FD4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Scoreboard UART RX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E4378B-437B-2320-2FF2-F4FE27DE5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522" y="1501607"/>
            <a:ext cx="6508764" cy="51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68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A5C1-CF2B-81CA-7224-ABF11B01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230521"/>
            <a:ext cx="10515600" cy="1325563"/>
          </a:xfrm>
        </p:spPr>
        <p:txBody>
          <a:bodyPr/>
          <a:lstStyle/>
          <a:p>
            <a:r>
              <a:rPr lang="en-US" dirty="0"/>
              <a:t>Scenario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2F4E-01A4-2B85-1C41-51943962B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084"/>
            <a:ext cx="11734800" cy="4620879"/>
          </a:xfrm>
        </p:spPr>
        <p:txBody>
          <a:bodyPr>
            <a:normAutofit/>
          </a:bodyPr>
          <a:lstStyle/>
          <a:p>
            <a:r>
              <a:rPr lang="en-US" dirty="0"/>
              <a:t>Generator in the scenario layer drives the functional layer</a:t>
            </a:r>
          </a:p>
          <a:p>
            <a:r>
              <a:rPr lang="en-US" dirty="0"/>
              <a:t>Orchestrates all these steps with constrained-random values for parameters such as track size and memory location.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30AAE-3560-839A-BE00-D2B64095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96" y="3568323"/>
            <a:ext cx="5783804" cy="2793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25F13-A35F-7036-1030-E5BF5CFBA43C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82139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>
            <a:extLst>
              <a:ext uri="{FF2B5EF4-FFF2-40B4-BE49-F238E27FC236}">
                <a16:creationId xmlns:a16="http://schemas.microsoft.com/office/drawing/2014/main" id="{0271096F-53BD-9E3A-1525-1486BB330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89306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t-EE" dirty="0"/>
              <a:t>Verification Engineers</a:t>
            </a:r>
            <a:endParaRPr lang="en-GB" altLang="et-E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B7A87-1A74-1C31-3134-E0589BFE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8" y="1251859"/>
            <a:ext cx="7794171" cy="4831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13A60C-3D65-812B-1097-5FDDF0EDAD21}"/>
              </a:ext>
            </a:extLst>
          </p:cNvPr>
          <p:cNvSpPr txBox="1"/>
          <p:nvPr/>
        </p:nvSpPr>
        <p:spPr>
          <a:xfrm>
            <a:off x="838199" y="6211669"/>
            <a:ext cx="95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*https://www.ziprecruiter.com/Salaries/Entry-Level-Design-Verification-Engineer-Salary</a:t>
            </a:r>
          </a:p>
        </p:txBody>
      </p:sp>
    </p:spTree>
    <p:extLst>
      <p:ext uri="{BB962C8B-B14F-4D97-AF65-F5344CB8AC3E}">
        <p14:creationId xmlns:p14="http://schemas.microsoft.com/office/powerpoint/2010/main" val="4371910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E38D-1B3B-20D3-D664-1AC00186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56A2-2909-E83D-6178-ED6D720A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Creates stimulus likely to “stress” design</a:t>
            </a:r>
          </a:p>
          <a:p>
            <a:pPr lvl="1"/>
            <a:r>
              <a:rPr lang="en-US" dirty="0"/>
              <a:t>Ideally trigger as many parts of the design as possible</a:t>
            </a:r>
          </a:p>
          <a:p>
            <a:pPr lvl="1"/>
            <a:endParaRPr lang="en-US" dirty="0"/>
          </a:p>
          <a:p>
            <a:r>
              <a:rPr lang="en-US" dirty="0"/>
              <a:t>Example: MP3 player that can do many thing concurrently</a:t>
            </a:r>
          </a:p>
          <a:p>
            <a:pPr lvl="1"/>
            <a:r>
              <a:rPr lang="en-US" dirty="0"/>
              <a:t>plays music from storage</a:t>
            </a:r>
          </a:p>
          <a:p>
            <a:pPr lvl="1"/>
            <a:r>
              <a:rPr lang="en-US" dirty="0"/>
              <a:t>downloads new music from a host</a:t>
            </a:r>
          </a:p>
          <a:p>
            <a:pPr lvl="1"/>
            <a:r>
              <a:rPr lang="en-US" dirty="0"/>
              <a:t>respond to input from the user</a:t>
            </a:r>
          </a:p>
          <a:p>
            <a:pPr lvl="2"/>
            <a:r>
              <a:rPr lang="en-US" dirty="0"/>
              <a:t> such as volume and track controls. </a:t>
            </a:r>
          </a:p>
          <a:p>
            <a:r>
              <a:rPr lang="en-US" dirty="0"/>
              <a:t>Each of these operations is a scenario.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1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E71-BAD7-080E-F6AF-2CF6D85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Generate: Uart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D99CC-B35E-D6E7-1DAC-517F8FA1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50" y="1690688"/>
            <a:ext cx="7016745" cy="4629901"/>
          </a:xfrm>
        </p:spPr>
      </p:pic>
    </p:spTree>
    <p:extLst>
      <p:ext uri="{BB962C8B-B14F-4D97-AF65-F5344CB8AC3E}">
        <p14:creationId xmlns:p14="http://schemas.microsoft.com/office/powerpoint/2010/main" val="41346540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0BB-FF72-49B5-0E77-2F22DF21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6A67-2235-6E02-06E4-1C05AE22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Test:</a:t>
            </a:r>
          </a:p>
          <a:p>
            <a:pPr lvl="1"/>
            <a:r>
              <a:rPr lang="en-US" dirty="0"/>
              <a:t>top level of the testbench</a:t>
            </a:r>
          </a:p>
          <a:p>
            <a:pPr lvl="1"/>
            <a:r>
              <a:rPr lang="en-US" dirty="0"/>
              <a:t>contains the constraints to create the stimulus.</a:t>
            </a:r>
          </a:p>
          <a:p>
            <a:pPr lvl="1"/>
            <a:r>
              <a:rPr lang="en-US" dirty="0"/>
              <a:t>Think of a conductor who does not play any musical instrument, but instead guides the efforts of others.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7C9C5-1B3B-43EE-CD86-49D8E0E93BC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021654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9854-159B-F49F-BA58-21D3CCAA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42" y="142305"/>
            <a:ext cx="4122821" cy="1325563"/>
          </a:xfrm>
        </p:spPr>
        <p:txBody>
          <a:bodyPr/>
          <a:lstStyle/>
          <a:p>
            <a:r>
              <a:rPr lang="en-US" dirty="0"/>
              <a:t>Test: UART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B907F-E9A6-0878-E8D2-E00400B2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2" y="1195152"/>
            <a:ext cx="4932419" cy="52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64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0206-B417-83F9-AEC6-1853351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random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17C8-59D7-149F-CC01-2620F23B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Running with multiple seeds broadens the coverage of your test and leverages your work. </a:t>
            </a:r>
          </a:p>
          <a:p>
            <a:r>
              <a:rPr lang="en-US" dirty="0"/>
              <a:t>Need to choose unique seed</a:t>
            </a:r>
          </a:p>
          <a:p>
            <a:pPr lvl="1"/>
            <a:r>
              <a:rPr lang="en-US" dirty="0"/>
              <a:t>Time of day? What if you have multiple servers kicking off jobs that start at the same time? </a:t>
            </a:r>
          </a:p>
          <a:p>
            <a:pPr lvl="1"/>
            <a:r>
              <a:rPr lang="en-US" dirty="0"/>
              <a:t>Modern simulators have pretty good seed generation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AB1D4-6048-337B-01AD-2E63768566D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266687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9854-159B-F49F-BA58-21D3CCAA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06" y="142305"/>
            <a:ext cx="7299158" cy="1325563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A71E6-E57C-5522-328B-62D8413E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986" y="1467868"/>
            <a:ext cx="10166028" cy="4351338"/>
          </a:xfrm>
        </p:spPr>
        <p:txBody>
          <a:bodyPr/>
          <a:lstStyle/>
          <a:p>
            <a:r>
              <a:rPr lang="en-US" dirty="0"/>
              <a:t>Fork???</a:t>
            </a:r>
          </a:p>
          <a:p>
            <a:pPr lvl="1"/>
            <a:r>
              <a:rPr lang="en-US" dirty="0"/>
              <a:t>Multi-thread/ Concurrent Operation</a:t>
            </a:r>
          </a:p>
          <a:p>
            <a:pPr lvl="1"/>
            <a:r>
              <a:rPr lang="en-US" dirty="0"/>
              <a:t>Hardware operates Concurrently, so test must too.</a:t>
            </a:r>
          </a:p>
          <a:p>
            <a:r>
              <a:rPr lang="en-US" dirty="0"/>
              <a:t>Fork-join: finish when all threads finish</a:t>
            </a:r>
          </a:p>
          <a:p>
            <a:r>
              <a:rPr lang="en-US" dirty="0"/>
              <a:t>fork-</a:t>
            </a:r>
            <a:r>
              <a:rPr lang="en-US" dirty="0" err="1"/>
              <a:t>join_any</a:t>
            </a:r>
            <a:r>
              <a:rPr lang="en-US" dirty="0"/>
              <a:t>: finish when any thread finish</a:t>
            </a:r>
          </a:p>
          <a:p>
            <a:r>
              <a:rPr lang="en-US" dirty="0"/>
              <a:t>Fork-</a:t>
            </a:r>
            <a:r>
              <a:rPr lang="en-US" dirty="0" err="1"/>
              <a:t>join_none</a:t>
            </a:r>
            <a:r>
              <a:rPr lang="en-US" dirty="0"/>
              <a:t>: finish immediately run threads in the background.</a:t>
            </a:r>
          </a:p>
          <a:p>
            <a:r>
              <a:rPr lang="en-US" dirty="0"/>
              <a:t>Each is useful in different situation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305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F9A-E402-EF41-6C79-E3F900F3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9B03-86DE-E057-7385-EC9C097A8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94" y="2141537"/>
            <a:ext cx="3894132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D8052F-0F4F-65CE-862A-2410A455F24D}"/>
              </a:ext>
            </a:extLst>
          </p:cNvPr>
          <p:cNvSpPr txBox="1">
            <a:spLocks/>
          </p:cNvSpPr>
          <p:nvPr/>
        </p:nvSpPr>
        <p:spPr>
          <a:xfrm>
            <a:off x="6591540" y="3654424"/>
            <a:ext cx="5083014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 happening at the same time..</a:t>
            </a:r>
          </a:p>
          <a:p>
            <a:pPr lvl="1"/>
            <a:r>
              <a:rPr lang="en-US" dirty="0"/>
              <a:t>At least from the simulations point of view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8666DC-076E-DA1D-70B3-D64FFD5AFFE2}"/>
              </a:ext>
            </a:extLst>
          </p:cNvPr>
          <p:cNvCxnSpPr>
            <a:stCxn id="6" idx="1"/>
          </p:cNvCxnSpPr>
          <p:nvPr/>
        </p:nvCxnSpPr>
        <p:spPr>
          <a:xfrm flipH="1">
            <a:off x="4860758" y="4317206"/>
            <a:ext cx="17307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30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0BB-FF72-49B5-0E77-2F22DF21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6A67-2235-6E02-06E4-1C05AE22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coverage:</a:t>
            </a:r>
          </a:p>
          <a:p>
            <a:pPr lvl="1"/>
            <a:r>
              <a:rPr lang="en-US" dirty="0"/>
              <a:t>measures the progress of all tests in fulfilling the requirements in the verification plan. </a:t>
            </a:r>
          </a:p>
          <a:p>
            <a:r>
              <a:rPr lang="en-US" dirty="0"/>
              <a:t>monitor stimulus going into device, its reaction and response</a:t>
            </a:r>
          </a:p>
          <a:p>
            <a:pPr lvl="1"/>
            <a:r>
              <a:rPr lang="en-US" dirty="0"/>
              <a:t>determine what functionality has been exercised</a:t>
            </a:r>
          </a:p>
          <a:p>
            <a:r>
              <a:rPr lang="en-US" dirty="0"/>
              <a:t>changes through the project as the various criteria complete. </a:t>
            </a:r>
          </a:p>
          <a:p>
            <a:pPr lvl="1"/>
            <a:r>
              <a:rPr lang="en-US" dirty="0"/>
              <a:t>constantly being modified</a:t>
            </a:r>
          </a:p>
          <a:p>
            <a:pPr lvl="1"/>
            <a:r>
              <a:rPr lang="en-US" dirty="0"/>
              <a:t>not part of the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7C9C5-1B3B-43EE-CD86-49D8E0E93BC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8364452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C5FC-80FB-42F4-6560-9F483A6D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Coverage Roll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ACEC-2464-E34B-A0E7-0C3D9682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data from one or more simulations into a report.</a:t>
            </a:r>
          </a:p>
          <a:p>
            <a:r>
              <a:rPr lang="en-US" dirty="0"/>
              <a:t>Feedback from functional coverage to stimulus</a:t>
            </a:r>
          </a:p>
          <a:p>
            <a:pPr lvl="1"/>
            <a:r>
              <a:rPr lang="en-US" dirty="0"/>
              <a:t>change the test to find new approaches to reach uncovered areas of the design</a:t>
            </a:r>
          </a:p>
          <a:p>
            <a:pPr lvl="1"/>
            <a:r>
              <a:rPr lang="en-US" dirty="0"/>
              <a:t>Example: change the constraint weights based on types of transactions that have been previously generated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1B5CF-FABF-4129-3252-62B7606C8EC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1709127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A2E5-9FAB-BEF9-BA81-93B82D67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convergence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F33B46-8BAE-FCDF-665B-76496E5D4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337" y="1895741"/>
            <a:ext cx="7819524" cy="40591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02C32-A717-D177-9A34-2D19C007E09F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412662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8064-7594-D5D7-70B6-8831CAF4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 dirty="0"/>
              <a:t>Why </a:t>
            </a:r>
            <a:r>
              <a:rPr lang="en-US" altLang="et-EE" dirty="0"/>
              <a:t>Verification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8FFE-6347-7E74-70CD-EF2B7A88D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2453"/>
            <a:ext cx="10515600" cy="4351338"/>
          </a:xfrm>
        </p:spPr>
        <p:txBody>
          <a:bodyPr/>
          <a:lstStyle/>
          <a:p>
            <a:r>
              <a:rPr lang="en-US" sz="2800" dirty="0"/>
              <a:t>$250+ million investment just to get started.</a:t>
            </a:r>
          </a:p>
          <a:p>
            <a:r>
              <a:rPr lang="en-US" dirty="0"/>
              <a:t>Bugs found pre-fab cost project lines of Code; bugs found after tapeout cost millions.. Possible harm to people </a:t>
            </a:r>
          </a:p>
          <a:p>
            <a:r>
              <a:rPr lang="en-US" dirty="0"/>
              <a:t>R</a:t>
            </a:r>
            <a:r>
              <a:rPr lang="en-US" sz="2800" dirty="0"/>
              <a:t>e-spin (design correction and re-fabrication) is long and costly </a:t>
            </a:r>
          </a:p>
          <a:p>
            <a:pPr lvl="1"/>
            <a:r>
              <a:rPr lang="en-US" dirty="0"/>
              <a:t>Around $25 million per re-spin.</a:t>
            </a:r>
          </a:p>
          <a:p>
            <a:r>
              <a:rPr lang="en-US" dirty="0"/>
              <a:t>Best chance of minimizing bugs ???</a:t>
            </a:r>
          </a:p>
          <a:p>
            <a:pPr lvl="1"/>
            <a:r>
              <a:rPr lang="en-US" dirty="0"/>
              <a:t>Proper Verification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835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9613-D465-DCD0-B6D1-1A8AFF4B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progress with and without feedback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3F289-362D-B0D6-8D6D-EECB6CF5D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04" y="1690688"/>
            <a:ext cx="8408998" cy="37185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CB497-B52A-40FD-0252-35E351C6D5E5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6700376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610F-80D2-1540-D6E8-882731FD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CCC08-DCA1-BC3D-1EEE-C1414D96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13" y="1690688"/>
            <a:ext cx="7368945" cy="4646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5D804-42AB-EF75-0E97-7F2577EB1B6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4671195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DE1F-A1B7-81C7-D2BA-CC60ED0B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Constrained-Random Stimulus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63AE-8C27-FA29-4588-F4417CFE5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basics and benefits of randomized input to the DUT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B0329-4034-D34E-78D8-76A06304DBA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6985238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DE1F-A1B7-81C7-D2BA-CC60ED0B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Constrained-Random Stimulus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63AE-8C27-FA29-4588-F4417CFE5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Simulator generates the stimulus.</a:t>
            </a:r>
          </a:p>
          <a:p>
            <a:pPr lvl="1"/>
            <a:r>
              <a:rPr lang="en-US" dirty="0"/>
              <a:t>But not totally random values. </a:t>
            </a:r>
          </a:p>
          <a:p>
            <a:r>
              <a:rPr lang="en-US" dirty="0"/>
              <a:t>Use the verification language to describe the format of the stimulus</a:t>
            </a:r>
          </a:p>
          <a:p>
            <a:pPr lvl="1"/>
            <a:r>
              <a:rPr lang="en-US" dirty="0"/>
              <a:t>“address is 32-bits, opcode is X, Y, or Z, length &lt; 32 bytes”</a:t>
            </a:r>
          </a:p>
          <a:p>
            <a:pPr lvl="1"/>
            <a:r>
              <a:rPr lang="en-US" dirty="0"/>
              <a:t>Allow the simulator to pick values that meet the constraints.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B0329-4034-D34E-78D8-76A06304DBA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4059586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DE1F-A1B7-81C7-D2BA-CC60ED0B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Constrained-Random Stimulus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63AE-8C27-FA29-4588-F4417CFE5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may overlap other tests or may explore new areas that you did not anticipate.</a:t>
            </a:r>
          </a:p>
          <a:p>
            <a:r>
              <a:rPr lang="en-US" dirty="0"/>
              <a:t>If these new areas find a bug, you are in luck! If the new area is not legal, you need to write more constraints to keep 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B0329-4034-D34E-78D8-76A06304DBA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175482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813E-1F8C-2415-A826-219039F1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Randomize?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6371-4B49-F695-6B45-029ECA0E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thing that you might think of is the data fields.</a:t>
            </a:r>
          </a:p>
          <a:p>
            <a:pPr lvl="1"/>
            <a:r>
              <a:rPr lang="en-US" dirty="0"/>
              <a:t>Easy </a:t>
            </a:r>
            <a:r>
              <a:rPr lang="en-US" dirty="0" err="1"/>
              <a:t>peazy</a:t>
            </a:r>
            <a:r>
              <a:rPr lang="en-US" dirty="0"/>
              <a:t>: just call $random, or c/python alternative</a:t>
            </a:r>
          </a:p>
          <a:p>
            <a:r>
              <a:rPr lang="en-US" dirty="0"/>
              <a:t>Problem?</a:t>
            </a:r>
          </a:p>
          <a:p>
            <a:pPr lvl="1"/>
            <a:r>
              <a:rPr lang="en-US" dirty="0"/>
              <a:t>gives a very low payback in terms of bugs found. </a:t>
            </a:r>
          </a:p>
          <a:p>
            <a:pPr lvl="1"/>
            <a:r>
              <a:rPr lang="en-US" dirty="0"/>
              <a:t>primary types of bugs found with random data are data path errors</a:t>
            </a:r>
          </a:p>
          <a:p>
            <a:pPr lvl="2"/>
            <a:r>
              <a:rPr lang="en-US" dirty="0"/>
              <a:t>perhaps with bit-level mistakes. </a:t>
            </a:r>
          </a:p>
          <a:p>
            <a:pPr lvl="1"/>
            <a:r>
              <a:rPr lang="en-US" dirty="0"/>
              <a:t>Need to find bugs in the control logic.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E3F3-2F59-36EC-6169-479F5D2DA626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6766021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4AF3-5EC1-3B25-5A71-7B6A0C9A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Randomize?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952B-03D9-78DF-A876-A957AFF7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eed to think broadly about all design input, such as: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 configuration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 configuration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data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Protocol exceptions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Delays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Errors and violations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A5427-8E32-BDC5-24EE-3DBFAC0F4C0B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326131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EC0B-87F6-8F8E-99D8-D03466DC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0ABC-C1BE-331C-7211-11AF0CC3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3846773"/>
            <a:ext cx="11049000" cy="2349655"/>
          </a:xfrm>
        </p:spPr>
        <p:txBody>
          <a:bodyPr>
            <a:normAutofit/>
          </a:bodyPr>
          <a:lstStyle/>
          <a:p>
            <a:r>
              <a:rPr lang="en-US" sz="3000" dirty="0"/>
              <a:t>Think of implementing a transaction such as a bus write and filling the data fields with random values</a:t>
            </a:r>
          </a:p>
          <a:p>
            <a:pPr lvl="1"/>
            <a:r>
              <a:rPr lang="en-US" sz="2600" dirty="0"/>
              <a:t>Should be easy if you have carefully prepared your transaction classes.</a:t>
            </a:r>
          </a:p>
          <a:p>
            <a:r>
              <a:rPr lang="en-US" sz="3000" dirty="0"/>
              <a:t>need to anticipate any layered protocols and error injection, plus scoreboarding and functional coverage.</a:t>
            </a:r>
          </a:p>
        </p:txBody>
      </p:sp>
      <p:pic>
        <p:nvPicPr>
          <p:cNvPr id="11268" name="Picture 4" descr="Week 13">
            <a:extLst>
              <a:ext uri="{FF2B5EF4-FFF2-40B4-BE49-F238E27FC236}">
                <a16:creationId xmlns:a16="http://schemas.microsoft.com/office/drawing/2014/main" id="{BCD91424-68CC-08FD-AC7F-13EB11E83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26" y="661572"/>
            <a:ext cx="4856747" cy="27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7C4BA-CD51-4776-6913-6F6ED1B51A42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0317167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0ECE-54E1-3244-DF68-06022D6E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92D0F-5290-941F-6F57-86A19668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Should randomize the entire environment configuration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including the length of the simulation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number of devices, and how they are configured. 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need to create constraints to make sure the configuration is legal.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Consider other environment parameters include test length, error injection rates, delay modes, etc.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3C15A-582F-1895-259E-6C0F3E0CB23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9185413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1E37-2D7E-88AB-32ED-A40A2E1A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64"/>
            <a:ext cx="10515600" cy="1325563"/>
          </a:xfrm>
        </p:spPr>
        <p:txBody>
          <a:bodyPr/>
          <a:lstStyle/>
          <a:p>
            <a:r>
              <a:rPr lang="en-US" dirty="0"/>
              <a:t>Delays and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685D-8CC4-20E0-2350-E1B48F6D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31496"/>
            <a:ext cx="10515600" cy="50410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fast should your testbench send in stimulus?</a:t>
            </a:r>
          </a:p>
          <a:p>
            <a:r>
              <a:rPr lang="en-US" dirty="0"/>
              <a:t>Use constrained random delays to help catch protocol bugs. </a:t>
            </a:r>
          </a:p>
          <a:p>
            <a:r>
              <a:rPr lang="en-US" dirty="0"/>
              <a:t>test that uses the shortest delays won’t create all possible stimulus.</a:t>
            </a:r>
          </a:p>
          <a:p>
            <a:r>
              <a:rPr lang="en-US" dirty="0"/>
              <a:t>subtle bugs are often revealed when intermittent delays are introduced.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25981-2F5D-FC8D-D4A3-44F72A5061B1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16053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F7C8BB9-40F7-4369-0EDF-2B777E32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n-US" dirty="0"/>
              <a:t>When things go wrong...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2479A963-4292-FB25-5EB3-2722B8E10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690688"/>
            <a:ext cx="8662737" cy="3803650"/>
          </a:xfrm>
        </p:spPr>
        <p:txBody>
          <a:bodyPr>
            <a:normAutofit/>
          </a:bodyPr>
          <a:lstStyle/>
          <a:p>
            <a:pPr eaLnBrk="1" hangingPunct="1"/>
            <a:r>
              <a:rPr lang="et-EE" altLang="en-US" sz="2400" b="1" dirty="0"/>
              <a:t>1985-1987 - Therac-25 medical accelerator.</a:t>
            </a:r>
            <a:r>
              <a:rPr lang="et-EE" altLang="en-US" sz="2400" dirty="0"/>
              <a:t> At least 5 patients die.</a:t>
            </a:r>
          </a:p>
          <a:p>
            <a:pPr eaLnBrk="1" hangingPunct="1"/>
            <a:r>
              <a:rPr lang="en-US" altLang="en-US" sz="2400" b="1" dirty="0"/>
              <a:t>1993 - Intel Pentium floating point divide.</a:t>
            </a:r>
            <a:r>
              <a:rPr lang="et-EE" altLang="en-US" sz="2400" b="1" dirty="0"/>
              <a:t> </a:t>
            </a:r>
            <a:r>
              <a:rPr lang="et-EE" altLang="en-US" sz="2400" dirty="0"/>
              <a:t>Costs te company $475 million.</a:t>
            </a:r>
          </a:p>
          <a:p>
            <a:pPr eaLnBrk="1" hangingPunct="1"/>
            <a:r>
              <a:rPr lang="et-EE" altLang="en-US" sz="2400" b="1" dirty="0"/>
              <a:t>June 4, 1996 - Ariane 5 Flight 501. </a:t>
            </a:r>
            <a:r>
              <a:rPr lang="en-US" altLang="en-US" sz="2400" dirty="0"/>
              <a:t>Rocket </a:t>
            </a:r>
            <a:r>
              <a:rPr lang="et-EE" altLang="en-US" sz="2400" dirty="0"/>
              <a:t>disintegrates </a:t>
            </a:r>
            <a:r>
              <a:rPr lang="en-US" altLang="en-US" sz="2400" dirty="0"/>
              <a:t>40 seconds after launch</a:t>
            </a:r>
            <a:r>
              <a:rPr lang="et-EE" altLang="en-US" sz="2400" dirty="0"/>
              <a:t>.</a:t>
            </a:r>
            <a:endParaRPr lang="et-EE" altLang="en-US" sz="2400" b="1" dirty="0"/>
          </a:p>
          <a:p>
            <a:pPr eaLnBrk="1" hangingPunct="1"/>
            <a:r>
              <a:rPr lang="et-EE" altLang="en-US" sz="2400" b="1" dirty="0"/>
              <a:t>February 2010 - Toyota Prius failure. </a:t>
            </a:r>
            <a:r>
              <a:rPr lang="et-EE" altLang="en-US" sz="2400" dirty="0"/>
              <a:t>Toyota loses its market share.</a:t>
            </a:r>
          </a:p>
        </p:txBody>
      </p:sp>
      <p:pic>
        <p:nvPicPr>
          <p:cNvPr id="27653" name="Picture 72">
            <a:extLst>
              <a:ext uri="{FF2B5EF4-FFF2-40B4-BE49-F238E27FC236}">
                <a16:creationId xmlns:a16="http://schemas.microsoft.com/office/drawing/2014/main" id="{D2978B9B-2E94-BE42-E95E-9FFC522E3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48" y="3592513"/>
            <a:ext cx="310673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3">
            <a:extLst>
              <a:ext uri="{FF2B5EF4-FFF2-40B4-BE49-F238E27FC236}">
                <a16:creationId xmlns:a16="http://schemas.microsoft.com/office/drawing/2014/main" id="{EE4C2A3C-B5FA-C70A-90E9-C130831D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4257674"/>
            <a:ext cx="23241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2" descr="http://media.caranddriver.com/images/media/51/its-all-your-fault-toyota-dot-unintended-acceleration-inline-576px-prius-parkinglot-and-recall-sign-photo-400384-s-original-photo-462507-s-original.jpg">
            <a:extLst>
              <a:ext uri="{FF2B5EF4-FFF2-40B4-BE49-F238E27FC236}">
                <a16:creationId xmlns:a16="http://schemas.microsoft.com/office/drawing/2014/main" id="{4CBAB450-86A3-6A52-551E-5ED85630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3" y="4780380"/>
            <a:ext cx="3603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33FA-938D-9C86-5BAC-81936CCC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Genenerate</a:t>
            </a:r>
            <a:r>
              <a:rPr lang="en-US" dirty="0"/>
              <a:t> Delays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08CAF5-1352-5686-CB82-E44B1978F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666" y="1825625"/>
            <a:ext cx="5722668" cy="4351338"/>
          </a:xfrm>
        </p:spPr>
      </p:pic>
    </p:spTree>
    <p:extLst>
      <p:ext uri="{BB962C8B-B14F-4D97-AF65-F5344CB8AC3E}">
        <p14:creationId xmlns:p14="http://schemas.microsoft.com/office/powerpoint/2010/main" val="4214614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BD5B-6308-CEBC-DAC1-8588723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 and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402FB-4417-7CE5-A188-82C7C5762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possible, coordinate various drivers so they can communicate at different relative timing.</a:t>
            </a:r>
          </a:p>
          <a:p>
            <a:r>
              <a:rPr lang="en-US" dirty="0"/>
              <a:t>What if the inputs arrive at the fastest possible rate, but the output is being throttled back to a slower rate? </a:t>
            </a:r>
          </a:p>
          <a:p>
            <a:r>
              <a:rPr lang="en-US" dirty="0"/>
              <a:t>What if stimulus arrives at multiple inputs concurrently? </a:t>
            </a:r>
          </a:p>
          <a:p>
            <a:r>
              <a:rPr lang="en-US" dirty="0"/>
              <a:t>What if it is staggered with different delays?</a:t>
            </a:r>
          </a:p>
        </p:txBody>
      </p:sp>
    </p:spTree>
    <p:extLst>
      <p:ext uri="{BB962C8B-B14F-4D97-AF65-F5344CB8AC3E}">
        <p14:creationId xmlns:p14="http://schemas.microsoft.com/office/powerpoint/2010/main" val="3107192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6A2B-025E-E100-C713-689FC176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6" y="188357"/>
            <a:ext cx="10515600" cy="1325563"/>
          </a:xfrm>
        </p:spPr>
        <p:txBody>
          <a:bodyPr/>
          <a:lstStyle/>
          <a:p>
            <a:r>
              <a:rPr lang="en-US" dirty="0"/>
              <a:t>Protocol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010-5F13-C981-53C0-E28A4AB7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825625"/>
            <a:ext cx="1095383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If something can go wrong in the real hardware, you should try to simulate it. 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Look at all the errors that can occur. 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What happens if a bus transaction does not complete? 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Invalid operation is encountered? </a:t>
            </a: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D6461-6FA5-3693-3C84-05AE3C2AB73D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722578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6A2B-025E-E100-C713-689FC176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6" y="188357"/>
            <a:ext cx="10515600" cy="1325563"/>
          </a:xfrm>
        </p:spPr>
        <p:txBody>
          <a:bodyPr/>
          <a:lstStyle/>
          <a:p>
            <a:r>
              <a:rPr lang="en-US" dirty="0"/>
              <a:t>Protocol Exceptions: Be provocative!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010-5F13-C981-53C0-E28A4AB7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825625"/>
            <a:ext cx="761598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Does the design specification state that two signals are mutually exclusive?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Drive them both and make sure the device continues to operate.</a:t>
            </a:r>
          </a:p>
          <a:p>
            <a:pPr>
              <a:lnSpc>
                <a:spcPct val="150000"/>
              </a:lnSpc>
            </a:pPr>
            <a:r>
              <a:rPr lang="en-US" dirty="0"/>
              <a:t>Be provocative!</a:t>
            </a:r>
          </a:p>
        </p:txBody>
      </p:sp>
      <p:pic>
        <p:nvPicPr>
          <p:cNvPr id="9218" name="Picture 2" descr="No one knows what it means, but its provocative | Niggas In Paris | Know  Your Meme">
            <a:extLst>
              <a:ext uri="{FF2B5EF4-FFF2-40B4-BE49-F238E27FC236}">
                <a16:creationId xmlns:a16="http://schemas.microsoft.com/office/drawing/2014/main" id="{0984E8EC-E89D-8068-CF37-4EAC5902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105" y="2576597"/>
            <a:ext cx="3675647" cy="36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ED6461-6FA5-3693-3C84-05AE3C2AB73D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SystemVerilog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911501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4D82-3C0B-5E05-78DE-34F78907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Segment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8462-3375-E5DF-211A-0A1E383B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learn the different types of coverage and how they roll up into test acceptance and confidence.</a:t>
            </a:r>
          </a:p>
        </p:txBody>
      </p:sp>
    </p:spTree>
    <p:extLst>
      <p:ext uri="{BB962C8B-B14F-4D97-AF65-F5344CB8AC3E}">
        <p14:creationId xmlns:p14="http://schemas.microsoft.com/office/powerpoint/2010/main" val="15192734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85BA-21A2-733D-69F7-732E18D7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1D4D-ED2D-894E-96E4-3E54E9B15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is a generic term for measuring progress to complete design verification.</a:t>
            </a:r>
          </a:p>
          <a:p>
            <a:r>
              <a:rPr lang="en-US" dirty="0"/>
              <a:t>coverage tools gather information during a simulation and then post-process it to produce a coverage report.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7D738-1F9A-F74E-27BE-9DED2C3B213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6776931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85BA-21A2-733D-69F7-732E18D7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1D4D-ED2D-894E-96E4-3E54E9B15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coverage report to look for coverage holes and then modify existing tests or create new ones to fill the holes.</a:t>
            </a:r>
          </a:p>
          <a:p>
            <a:r>
              <a:rPr lang="en-US" dirty="0"/>
              <a:t>iterative process continues until you are satisfied with the coverage level.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7D738-1F9A-F74E-27BE-9DED2C3B2134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9299863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19DB-5B08-AA87-8272-FF5EEA01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D6E9-DDBC-F29B-D042-86A89A2E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coverage measures how thoroughly your tests exercised the “implementation” of the design specification, and not the verification plan.</a:t>
            </a:r>
          </a:p>
          <a:p>
            <a:r>
              <a:rPr lang="en-US" dirty="0"/>
              <a:t>Untested design code could conceal a hardware bug or may be just redundant code.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BF9A6-1207-2975-D449-2677F3CCCAA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207512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19DB-5B08-AA87-8272-FF5EEA01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D6E9-DDBC-F29B-D042-86A89A2E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coverage : measuring how many lines of code have been executed which</a:t>
            </a:r>
          </a:p>
          <a:p>
            <a:r>
              <a:rPr lang="en-US" dirty="0"/>
              <a:t>path coverage: paths through the code and expressions have been executed </a:t>
            </a:r>
          </a:p>
          <a:p>
            <a:r>
              <a:rPr lang="en-US" dirty="0"/>
              <a:t>toggle coverage: which single-bit variables have had the values 0 or 1 </a:t>
            </a:r>
          </a:p>
          <a:p>
            <a:r>
              <a:rPr lang="en-US" dirty="0"/>
              <a:t>FSM coverage: which states and transitions in a state machine have been visited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BF9A6-1207-2975-D449-2677F3CCCAA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008449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Object 3">
            <a:extLst>
              <a:ext uri="{FF2B5EF4-FFF2-40B4-BE49-F238E27FC236}">
                <a16:creationId xmlns:a16="http://schemas.microsoft.com/office/drawing/2014/main" id="{38A52DAE-41A8-F7E6-3E7C-5F613FA47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902557"/>
              </p:ext>
            </p:extLst>
          </p:nvPr>
        </p:nvGraphicFramePr>
        <p:xfrm>
          <a:off x="2112837" y="1452562"/>
          <a:ext cx="5362783" cy="4743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790476" imgH="3352381" progId="Paint.Picture">
                  <p:embed/>
                </p:oleObj>
              </mc:Choice>
              <mc:Fallback>
                <p:oleObj name="Bitmap Image" r:id="rId2" imgW="3790476" imgH="3352381" progId="Paint.Picture">
                  <p:embed/>
                  <p:pic>
                    <p:nvPicPr>
                      <p:cNvPr id="12292" name="Object 3">
                        <a:extLst>
                          <a:ext uri="{FF2B5EF4-FFF2-40B4-BE49-F238E27FC236}">
                            <a16:creationId xmlns:a16="http://schemas.microsoft.com/office/drawing/2014/main" id="{38A52DAE-41A8-F7E6-3E7C-5F613FA471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48000" contrast="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837" y="1452562"/>
                        <a:ext cx="5362783" cy="4743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2">
            <a:extLst>
              <a:ext uri="{FF2B5EF4-FFF2-40B4-BE49-F238E27FC236}">
                <a16:creationId xmlns:a16="http://schemas.microsoft.com/office/drawing/2014/main" id="{20C2F40B-43D9-CAFA-2BED-921784E04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69" y="72357"/>
            <a:ext cx="79200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t-EE" sz="4400" dirty="0">
                <a:latin typeface="+mj-lt"/>
                <a:ea typeface="+mj-ea"/>
                <a:cs typeface="+mj-cs"/>
              </a:rPr>
              <a:t>Code coverage</a:t>
            </a:r>
            <a:r>
              <a:rPr lang="et-EE" altLang="et-EE" sz="4400" dirty="0">
                <a:latin typeface="+mj-lt"/>
                <a:ea typeface="+mj-ea"/>
                <a:cs typeface="+mj-cs"/>
              </a:rPr>
              <a:t>: </a:t>
            </a:r>
            <a:r>
              <a:rPr lang="en-US" altLang="et-EE" sz="4400" dirty="0">
                <a:latin typeface="+mj-lt"/>
                <a:ea typeface="+mj-ea"/>
                <a:cs typeface="+mj-cs"/>
              </a:rPr>
              <a:t>block coverage</a:t>
            </a:r>
            <a:endParaRPr lang="en-GB" altLang="et-EE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74F13-98ED-A888-25DB-42B21B28573E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41A2602-E7D0-B0B3-E9B9-4F5B250F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altLang="et-EE"/>
              <a:t>The first bug found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81421204-2D10-057D-FFCD-1A33ED89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113" y="1544639"/>
            <a:ext cx="8591550" cy="604837"/>
          </a:xfrm>
        </p:spPr>
        <p:txBody>
          <a:bodyPr/>
          <a:lstStyle/>
          <a:p>
            <a:r>
              <a:rPr lang="en-US" altLang="et-EE"/>
              <a:t>Harvard Mark II system</a:t>
            </a:r>
            <a:r>
              <a:rPr lang="et-EE" altLang="et-EE"/>
              <a:t>, 1945</a:t>
            </a:r>
          </a:p>
        </p:txBody>
      </p:sp>
      <p:pic>
        <p:nvPicPr>
          <p:cNvPr id="26629" name="Picture 2">
            <a:extLst>
              <a:ext uri="{FF2B5EF4-FFF2-40B4-BE49-F238E27FC236}">
                <a16:creationId xmlns:a16="http://schemas.microsoft.com/office/drawing/2014/main" id="{4D669205-4C56-6ECB-7066-03421F76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46158" r="15405" b="12402"/>
          <a:stretch>
            <a:fillRect/>
          </a:stretch>
        </p:blipFill>
        <p:spPr bwMode="auto">
          <a:xfrm>
            <a:off x="2530476" y="2454275"/>
            <a:ext cx="736282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DFF5-E019-DD62-E45C-36D879A7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Code Coverage???</a:t>
            </a:r>
          </a:p>
        </p:txBody>
      </p:sp>
      <p:pic>
        <p:nvPicPr>
          <p:cNvPr id="15364" name="Picture 4" descr="Code coverage testing, when enough is enough - JS.dev Community 👨🏼‍💻🚀🎓">
            <a:extLst>
              <a:ext uri="{FF2B5EF4-FFF2-40B4-BE49-F238E27FC236}">
                <a16:creationId xmlns:a16="http://schemas.microsoft.com/office/drawing/2014/main" id="{258DC0D5-5233-18F1-767B-35095B84F9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821" y="1690688"/>
            <a:ext cx="4823979" cy="478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58E305-B152-6017-079A-26D4491964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done?? Not exactly</a:t>
            </a:r>
          </a:p>
          <a:p>
            <a:r>
              <a:rPr lang="en-US" dirty="0"/>
              <a:t>What about actual functionality?</a:t>
            </a:r>
          </a:p>
        </p:txBody>
      </p:sp>
    </p:spTree>
    <p:extLst>
      <p:ext uri="{BB962C8B-B14F-4D97-AF65-F5344CB8AC3E}">
        <p14:creationId xmlns:p14="http://schemas.microsoft.com/office/powerpoint/2010/main" val="23454494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EA38-6716-05B8-0B9B-157D6735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1452-92FF-E0F8-4538-4571C00F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coverage is tied to the design intent and is sometimes called “specification coverage,”</a:t>
            </a:r>
          </a:p>
          <a:p>
            <a:r>
              <a:rPr lang="en-US" dirty="0"/>
              <a:t>what happens if a block of code is missing from the design? </a:t>
            </a:r>
          </a:p>
          <a:p>
            <a:pPr lvl="1"/>
            <a:r>
              <a:rPr lang="en-US" dirty="0"/>
              <a:t>Code coverage cannot catch this mistake, but functional coverage can.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13ED1-31C9-925B-E348-62F88A87728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9159434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EA38-6716-05B8-0B9B-157D6735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1452-92FF-E0F8-4538-4571C00F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coverage is tied to the design intent and is sometimes called “specification coverage,”</a:t>
            </a:r>
          </a:p>
          <a:p>
            <a:r>
              <a:rPr lang="en-US" dirty="0"/>
              <a:t>what happens if a block of code is missing from the design? </a:t>
            </a:r>
          </a:p>
          <a:p>
            <a:pPr lvl="1"/>
            <a:r>
              <a:rPr lang="en-US" dirty="0"/>
              <a:t>Code coverage cannot catch this mistake, but functional coverage can.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13ED1-31C9-925B-E348-62F88A87728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8331824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Rectangle 4">
            <a:extLst>
              <a:ext uri="{FF2B5EF4-FFF2-40B4-BE49-F238E27FC236}">
                <a16:creationId xmlns:a16="http://schemas.microsoft.com/office/drawing/2014/main" id="{2411B964-777A-5552-1F63-3585A7BDA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63" y="1860550"/>
            <a:ext cx="3873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t-EE" sz="2800"/>
              <a:t>Sequence </a:t>
            </a:r>
            <a:r>
              <a:rPr lang="et-EE" altLang="et-EE" sz="2800"/>
              <a:t>b,a,b,a,b,a,b,a,... </a:t>
            </a:r>
            <a:r>
              <a:rPr lang="en-US" altLang="et-EE" sz="2800"/>
              <a:t>gives </a:t>
            </a:r>
            <a:r>
              <a:rPr lang="et-EE" altLang="et-EE" sz="2800"/>
              <a:t>66</a:t>
            </a:r>
            <a:r>
              <a:rPr lang="en-US" altLang="et-EE" sz="2800"/>
              <a:t>.</a:t>
            </a:r>
            <a:r>
              <a:rPr lang="et-EE" altLang="et-EE" sz="2800"/>
              <a:t>67%</a:t>
            </a:r>
            <a:r>
              <a:rPr lang="en-US" altLang="et-EE" sz="2800"/>
              <a:t> of state coverage</a:t>
            </a:r>
            <a:r>
              <a:rPr lang="et-EE" altLang="et-EE" sz="2800"/>
              <a:t>, </a:t>
            </a:r>
            <a:r>
              <a:rPr lang="en-US" altLang="et-EE" sz="2800"/>
              <a:t>as</a:t>
            </a:r>
            <a:r>
              <a:rPr lang="et-EE" altLang="et-EE" sz="2800"/>
              <a:t> S1 </a:t>
            </a:r>
            <a:r>
              <a:rPr lang="en-US" altLang="et-EE" sz="2800"/>
              <a:t>and </a:t>
            </a:r>
            <a:r>
              <a:rPr lang="et-EE" altLang="et-EE" sz="2800"/>
              <a:t>S2</a:t>
            </a:r>
            <a:r>
              <a:rPr lang="en-US" altLang="et-EE" sz="2800"/>
              <a:t> traversed</a:t>
            </a:r>
            <a:r>
              <a:rPr lang="et-EE" altLang="et-EE" sz="2800"/>
              <a:t> </a:t>
            </a:r>
            <a:r>
              <a:rPr lang="en-US" altLang="et-EE" sz="2800"/>
              <a:t>(</a:t>
            </a:r>
            <a:r>
              <a:rPr lang="et-EE" altLang="et-EE" sz="2800"/>
              <a:t>2 </a:t>
            </a:r>
            <a:r>
              <a:rPr lang="en-US" altLang="et-EE" sz="2800"/>
              <a:t>out of 3).</a:t>
            </a:r>
            <a:endParaRPr lang="et-EE" altLang="et-EE" sz="2800"/>
          </a:p>
          <a:p>
            <a:pPr eaLnBrk="1" hangingPunct="1">
              <a:lnSpc>
                <a:spcPct val="90000"/>
              </a:lnSpc>
            </a:pPr>
            <a:r>
              <a:rPr lang="et-EE" altLang="et-EE" sz="2800"/>
              <a:t>S4 </a:t>
            </a:r>
            <a:r>
              <a:rPr lang="en-US" altLang="et-EE" sz="2800"/>
              <a:t>is illegal state</a:t>
            </a:r>
            <a:r>
              <a:rPr lang="et-EE" altLang="et-EE" sz="2800"/>
              <a:t>, </a:t>
            </a:r>
            <a:r>
              <a:rPr lang="en-US" altLang="et-EE" sz="2800"/>
              <a:t>thus max state coverage is</a:t>
            </a:r>
            <a:r>
              <a:rPr lang="et-EE" altLang="et-EE" sz="2800"/>
              <a:t> 75%!</a:t>
            </a:r>
          </a:p>
        </p:txBody>
      </p:sp>
      <p:graphicFrame>
        <p:nvGraphicFramePr>
          <p:cNvPr id="18437" name="Object 5">
            <a:extLst>
              <a:ext uri="{FF2B5EF4-FFF2-40B4-BE49-F238E27FC236}">
                <a16:creationId xmlns:a16="http://schemas.microsoft.com/office/drawing/2014/main" id="{B672D385-22A3-B45E-A360-1C2A031BC5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3451" y="1985964"/>
          <a:ext cx="4206875" cy="288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514286" imgH="1724266" progId="Paint.Picture">
                  <p:embed/>
                </p:oleObj>
              </mc:Choice>
              <mc:Fallback>
                <p:oleObj name="Bitmap Image" r:id="rId2" imgW="2514286" imgH="1724266" progId="Paint.Picture">
                  <p:embed/>
                  <p:pic>
                    <p:nvPicPr>
                      <p:cNvPr id="18437" name="Object 5">
                        <a:extLst>
                          <a:ext uri="{FF2B5EF4-FFF2-40B4-BE49-F238E27FC236}">
                            <a16:creationId xmlns:a16="http://schemas.microsoft.com/office/drawing/2014/main" id="{B672D385-22A3-B45E-A360-1C2A031BC5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36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1" y="1985964"/>
                        <a:ext cx="4206875" cy="288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Rectangle 2">
            <a:extLst>
              <a:ext uri="{FF2B5EF4-FFF2-40B4-BE49-F238E27FC236}">
                <a16:creationId xmlns:a16="http://schemas.microsoft.com/office/drawing/2014/main" id="{7F26D4C0-B6BA-EA50-516E-15A7B72FB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1103"/>
            <a:ext cx="8042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t-EE" sz="4400" dirty="0">
                <a:latin typeface="+mj-lt"/>
                <a:ea typeface="+mj-ea"/>
                <a:cs typeface="+mj-cs"/>
              </a:rPr>
              <a:t>coverage</a:t>
            </a:r>
            <a:r>
              <a:rPr lang="et-EE" altLang="et-EE" sz="4400" dirty="0">
                <a:latin typeface="+mj-lt"/>
                <a:ea typeface="+mj-ea"/>
                <a:cs typeface="+mj-cs"/>
              </a:rPr>
              <a:t>: </a:t>
            </a:r>
            <a:r>
              <a:rPr lang="en-US" altLang="et-EE" sz="4400" dirty="0">
                <a:latin typeface="+mj-lt"/>
                <a:ea typeface="+mj-ea"/>
                <a:cs typeface="+mj-cs"/>
              </a:rPr>
              <a:t>state coverage</a:t>
            </a:r>
            <a:endParaRPr lang="en-GB" altLang="et-EE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AC0C4-AE68-1932-D2B8-3615337821B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build="p" bldLvl="2" autoUpdateAnimBg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6162-3AD6-0406-D6CB-574E13FC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5BC31-D5C6-3FC3-039D-D9241B05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425" y="1690688"/>
            <a:ext cx="4816901" cy="4724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CF598-501F-8D1D-9C55-5E08A486B63A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8708008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3371-3C48-BAE6-786E-3B96279E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Synthesize!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A40E-5934-AE7D-DC26-6483E175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is at an acceptable level?</a:t>
            </a:r>
          </a:p>
          <a:p>
            <a:pPr lvl="1"/>
            <a:r>
              <a:rPr lang="en-US" dirty="0"/>
              <a:t>Sign off on RTL</a:t>
            </a:r>
          </a:p>
          <a:p>
            <a:r>
              <a:rPr lang="en-US" dirty="0"/>
              <a:t>Design is synthesized unto low level primitives. Now what?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6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698F-9875-78BE-EF4A-757B67BA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Equivalence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DEE07-EF2F-0EFA-0B43-0DEF27FA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learn the common faults that can be introduced in the synthesis stage.</a:t>
            </a:r>
          </a:p>
          <a:p>
            <a:r>
              <a:rPr lang="en-US" dirty="0"/>
              <a:t>Students will learn of common logical equivalence tools and the concepts behind them. </a:t>
            </a:r>
          </a:p>
        </p:txBody>
      </p:sp>
    </p:spTree>
    <p:extLst>
      <p:ext uri="{BB962C8B-B14F-4D97-AF65-F5344CB8AC3E}">
        <p14:creationId xmlns:p14="http://schemas.microsoft.com/office/powerpoint/2010/main" val="18773789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3371-3C48-BAE6-786E-3B96279E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Mismatch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A40E-5934-AE7D-DC26-6483E175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Mismatches between RTL and Synthesized Netlist can occur</a:t>
            </a:r>
          </a:p>
          <a:p>
            <a:r>
              <a:rPr lang="en-US" dirty="0"/>
              <a:t>Remember HDL stands for Hardware “Description” Language.</a:t>
            </a:r>
          </a:p>
          <a:p>
            <a:r>
              <a:rPr lang="en-US" dirty="0"/>
              <a:t>Synthesis tool can misinterpret what was described.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082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AE55-081C-0EE8-2BF7-5F1840FE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 that lead to Mismatches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5163-0A59-19CA-B4D3-107D0C9F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sensitivity list</a:t>
            </a:r>
          </a:p>
          <a:p>
            <a:pPr lvl="1"/>
            <a:r>
              <a:rPr lang="en-US" dirty="0"/>
              <a:t>Netlist will trigger on any change regardless of sensitivity list</a:t>
            </a:r>
          </a:p>
          <a:p>
            <a:r>
              <a:rPr lang="en-US" dirty="0"/>
              <a:t>Complete sensitivity list with mis-ordered assignments</a:t>
            </a:r>
          </a:p>
          <a:p>
            <a:pPr lvl="1"/>
            <a:r>
              <a:rPr lang="en-US" dirty="0"/>
              <a:t>Assignments in blocks execute sequentially in RTL sim.</a:t>
            </a:r>
          </a:p>
          <a:p>
            <a:pPr lvl="1"/>
            <a:r>
              <a:rPr lang="en-US" dirty="0"/>
              <a:t>Synthesis will order assignment correctly based on dependencies.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18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AE55-081C-0EE8-2BF7-5F1840FE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 that lead to Mismatches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5163-0A59-19CA-B4D3-107D0C9F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Functions:</a:t>
            </a:r>
          </a:p>
          <a:p>
            <a:pPr lvl="1"/>
            <a:r>
              <a:rPr lang="en-US" dirty="0"/>
              <a:t>no synthesis tool warnings when function code simulates latch behavior</a:t>
            </a:r>
          </a:p>
          <a:p>
            <a:r>
              <a:rPr lang="en-US" dirty="0"/>
              <a:t>Improper initialization</a:t>
            </a:r>
          </a:p>
          <a:p>
            <a:pPr lvl="1"/>
            <a:r>
              <a:rPr lang="en-US" dirty="0" err="1"/>
              <a:t>Fpga</a:t>
            </a:r>
            <a:r>
              <a:rPr lang="en-US" dirty="0"/>
              <a:t> designers can initialize variables… ASICs can’t. </a:t>
            </a:r>
          </a:p>
          <a:p>
            <a:r>
              <a:rPr lang="en-US" dirty="0"/>
              <a:t>Timing Delays</a:t>
            </a:r>
          </a:p>
          <a:p>
            <a:pPr lvl="1"/>
            <a:r>
              <a:rPr lang="en-US" dirty="0"/>
              <a:t>Placing delays on the left side of always block assignments does not accurately model either RTL or behavioral models.</a:t>
            </a:r>
          </a:p>
        </p:txBody>
      </p:sp>
    </p:spTree>
    <p:extLst>
      <p:ext uri="{BB962C8B-B14F-4D97-AF65-F5344CB8AC3E}">
        <p14:creationId xmlns:p14="http://schemas.microsoft.com/office/powerpoint/2010/main" val="94438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C83F66FC-AB04-91AC-E572-A9C156600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Types of verification</a:t>
            </a:r>
            <a:endParaRPr lang="en-GB" altLang="et-EE"/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FB16073-1196-B248-AAC1-5F92511DC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836821"/>
            <a:ext cx="921872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</a:pPr>
            <a:r>
              <a:rPr lang="et-EE" altLang="et-EE" dirty="0"/>
              <a:t>Mixed-signal</a:t>
            </a:r>
            <a:endParaRPr lang="en-US" altLang="et-EE" dirty="0"/>
          </a:p>
          <a:p>
            <a:pPr eaLnBrk="1" hangingPunct="1">
              <a:lnSpc>
                <a:spcPct val="200000"/>
              </a:lnSpc>
            </a:pPr>
            <a:r>
              <a:rPr lang="en-US" altLang="et-EE" dirty="0"/>
              <a:t>Digital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et-EE" dirty="0"/>
              <a:t>A</a:t>
            </a:r>
            <a:r>
              <a:rPr lang="et-EE" altLang="et-EE" dirty="0"/>
              <a:t>nalog, RF</a:t>
            </a:r>
            <a:r>
              <a:rPr lang="en-US" altLang="et-EE" dirty="0"/>
              <a:t>, etc.</a:t>
            </a:r>
            <a:endParaRPr lang="et-EE" altLang="et-EE" dirty="0"/>
          </a:p>
          <a:p>
            <a:pPr eaLnBrk="1" hangingPunct="1">
              <a:lnSpc>
                <a:spcPct val="200000"/>
              </a:lnSpc>
            </a:pPr>
            <a:r>
              <a:rPr lang="et-EE" altLang="et-EE" dirty="0"/>
              <a:t>Functional, timing, layout, electrical</a:t>
            </a:r>
          </a:p>
          <a:p>
            <a:pPr eaLnBrk="1" hangingPunct="1"/>
            <a:endParaRPr lang="en-GB" altLang="et-E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B107-1B41-BD19-3D26-56745A1D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verify Equivalence?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494C-52FE-C6D9-9B36-D271ABFB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Netlist through simulation</a:t>
            </a:r>
          </a:p>
          <a:p>
            <a:pPr lvl="1"/>
            <a:r>
              <a:rPr lang="en-US" dirty="0"/>
              <a:t>Use same verification code on netlist.</a:t>
            </a:r>
          </a:p>
          <a:p>
            <a:r>
              <a:rPr lang="en-US" dirty="0"/>
              <a:t>Most vendors provide simulation libraries for their primitives.</a:t>
            </a:r>
          </a:p>
          <a:p>
            <a:pPr lvl="1"/>
            <a:r>
              <a:rPr lang="en-US" dirty="0"/>
              <a:t>Can be difficult to work with</a:t>
            </a:r>
          </a:p>
          <a:p>
            <a:pPr lvl="1"/>
            <a:r>
              <a:rPr lang="en-US" dirty="0"/>
              <a:t>Google “</a:t>
            </a:r>
            <a:r>
              <a:rPr lang="en-US" dirty="0" err="1"/>
              <a:t>glbl.v</a:t>
            </a:r>
            <a:r>
              <a:rPr lang="en-US" dirty="0"/>
              <a:t> error” later.</a:t>
            </a:r>
          </a:p>
        </p:txBody>
      </p:sp>
    </p:spTree>
    <p:extLst>
      <p:ext uri="{BB962C8B-B14F-4D97-AF65-F5344CB8AC3E}">
        <p14:creationId xmlns:p14="http://schemas.microsoft.com/office/powerpoint/2010/main" val="20527395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B107-1B41-BD19-3D26-56745A1D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verify Equivalence?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494C-52FE-C6D9-9B36-D271ABFB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instantiate both RTL and Netlist in design.</a:t>
            </a:r>
          </a:p>
          <a:p>
            <a:pPr lvl="1"/>
            <a:r>
              <a:rPr lang="en-US" dirty="0"/>
              <a:t>Verify that given the same inputs they produce same outputs.</a:t>
            </a:r>
          </a:p>
          <a:p>
            <a:r>
              <a:rPr lang="en-US" dirty="0"/>
              <a:t>Problem?</a:t>
            </a:r>
          </a:p>
          <a:p>
            <a:pPr lvl="1"/>
            <a:r>
              <a:rPr lang="en-US" dirty="0"/>
              <a:t>Many synthesis tools will reorder signals to meet timing. </a:t>
            </a:r>
          </a:p>
        </p:txBody>
      </p:sp>
    </p:spTree>
    <p:extLst>
      <p:ext uri="{BB962C8B-B14F-4D97-AF65-F5344CB8AC3E}">
        <p14:creationId xmlns:p14="http://schemas.microsoft.com/office/powerpoint/2010/main" val="6532355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>
            <a:extLst>
              <a:ext uri="{FF2B5EF4-FFF2-40B4-BE49-F238E27FC236}">
                <a16:creationId xmlns:a16="http://schemas.microsoft.com/office/drawing/2014/main" id="{3992ECF8-D034-0F06-CC75-2F005F156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Equivalence checking</a:t>
            </a:r>
            <a:endParaRPr lang="en-GB" altLang="et-EE"/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CD075812-E412-9E48-D194-BB477588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3177" y="1981200"/>
            <a:ext cx="9207623" cy="4114800"/>
          </a:xfrm>
        </p:spPr>
        <p:txBody>
          <a:bodyPr/>
          <a:lstStyle/>
          <a:p>
            <a:pPr eaLnBrk="1" hangingPunct="1"/>
            <a:r>
              <a:rPr lang="et-EE" altLang="et-EE" dirty="0"/>
              <a:t>It is necessary to match the variable names of the designs under comparison!</a:t>
            </a:r>
          </a:p>
          <a:p>
            <a:pPr eaLnBrk="1" hangingPunct="1"/>
            <a:r>
              <a:rPr lang="et-EE" altLang="et-EE" dirty="0"/>
              <a:t>We implement canonical forms ...</a:t>
            </a:r>
          </a:p>
          <a:p>
            <a:pPr eaLnBrk="1" hangingPunct="1"/>
            <a:r>
              <a:rPr lang="et-EE" altLang="et-EE" dirty="0"/>
              <a:t>... or look for an input vector that would distinguish the output responses of two designs. SAT methods. Similar to test pattern generation.</a:t>
            </a:r>
            <a:endParaRPr lang="en-GB" altLang="et-EE" dirty="0"/>
          </a:p>
        </p:txBody>
      </p:sp>
    </p:spTree>
    <p:extLst>
      <p:ext uri="{BB962C8B-B14F-4D97-AF65-F5344CB8AC3E}">
        <p14:creationId xmlns:p14="http://schemas.microsoft.com/office/powerpoint/2010/main" val="13617861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>
            <a:extLst>
              <a:ext uri="{FF2B5EF4-FFF2-40B4-BE49-F238E27FC236}">
                <a16:creationId xmlns:a16="http://schemas.microsoft.com/office/drawing/2014/main" id="{1ED38322-E5D3-2018-F0EA-911A5EE0D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Equivalence checking</a:t>
            </a:r>
            <a:endParaRPr lang="en-GB" altLang="et-EE"/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E9259567-28DB-6ACF-7A55-48A4E310D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45656"/>
            <a:ext cx="7772400" cy="4114800"/>
          </a:xfrm>
        </p:spPr>
        <p:txBody>
          <a:bodyPr/>
          <a:lstStyle/>
          <a:p>
            <a:pPr eaLnBrk="1" hangingPunct="1"/>
            <a:r>
              <a:rPr lang="et-EE" altLang="et-EE" dirty="0"/>
              <a:t>Comparison of pre- and post-scan schematics</a:t>
            </a:r>
          </a:p>
          <a:p>
            <a:pPr eaLnBrk="1" hangingPunct="1"/>
            <a:r>
              <a:rPr lang="et-EE" altLang="et-EE" dirty="0"/>
              <a:t>Comparison of RTL versus transistor layout</a:t>
            </a:r>
          </a:p>
          <a:p>
            <a:pPr eaLnBrk="1" hangingPunct="1"/>
            <a:r>
              <a:rPr lang="et-EE" altLang="et-EE" dirty="0"/>
              <a:t>Verification of minor changes in the design</a:t>
            </a:r>
            <a:endParaRPr lang="en-GB" altLang="et-EE" dirty="0"/>
          </a:p>
        </p:txBody>
      </p:sp>
    </p:spTree>
    <p:extLst>
      <p:ext uri="{BB962C8B-B14F-4D97-AF65-F5344CB8AC3E}">
        <p14:creationId xmlns:p14="http://schemas.microsoft.com/office/powerpoint/2010/main" val="13823328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F297-012F-B7E4-AC97-3AFE724E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Equivalence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1B0E-A012-7FC1-5527-2C69C5D8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 Tool validates the design by injecting random vectors</a:t>
            </a:r>
          </a:p>
          <a:p>
            <a:r>
              <a:rPr lang="en-US" dirty="0"/>
              <a:t>Conformal from Cadence and Formality from Synopsys</a:t>
            </a:r>
          </a:p>
          <a:p>
            <a:r>
              <a:rPr lang="en-US" dirty="0"/>
              <a:t>Opensource: Yosys</a:t>
            </a:r>
          </a:p>
        </p:txBody>
      </p:sp>
    </p:spTree>
    <p:extLst>
      <p:ext uri="{BB962C8B-B14F-4D97-AF65-F5344CB8AC3E}">
        <p14:creationId xmlns:p14="http://schemas.microsoft.com/office/powerpoint/2010/main" val="13318351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F297-012F-B7E4-AC97-3AFE724E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Equivalence check: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1B0E-A012-7FC1-5527-2C69C5D8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Specify Blackbox parts of design.</a:t>
            </a:r>
            <a:endParaRPr lang="en-US" dirty="0">
              <a:solidFill>
                <a:srgbClr val="1A1A1A"/>
              </a:solidFill>
              <a:latin typeface="Noticia Text"/>
            </a:endParaRP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Read in libraries and designs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Specify design constraints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Specify modeling directives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Switch to LEC mode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Mapping process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Compare process</a:t>
            </a:r>
          </a:p>
          <a:p>
            <a:pPr lvl="2"/>
            <a:endParaRPr lang="en-US" b="0" i="0" dirty="0">
              <a:solidFill>
                <a:srgbClr val="1A1A1A"/>
              </a:solidFill>
              <a:effectLst/>
              <a:latin typeface="Noticia Tex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249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7895-300D-5C7E-3376-51232F48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LEC: Specification of </a:t>
            </a:r>
            <a:r>
              <a:rPr lang="en-US" dirty="0" err="1"/>
              <a:t>blackbox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17BC1-F865-2F22-9E55-1B50A312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Non-essential/Negligible design parts </a:t>
            </a:r>
            <a:r>
              <a:rPr lang="en-US" dirty="0">
                <a:solidFill>
                  <a:srgbClr val="1A1A1A"/>
                </a:solidFill>
                <a:latin typeface="Noticia Text"/>
              </a:rPr>
              <a:t>broken down into blocks</a:t>
            </a:r>
          </a:p>
          <a:p>
            <a:pPr lvl="1"/>
            <a:r>
              <a:rPr lang="en-US" b="0" i="0" dirty="0" err="1">
                <a:solidFill>
                  <a:srgbClr val="1A1A1A"/>
                </a:solidFill>
                <a:effectLst/>
                <a:latin typeface="Noticia Text"/>
              </a:rPr>
              <a:t>i.e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 analog blocks, memories, and digital blocks. 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blocks are treated as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Noticia Text"/>
              </a:rPr>
              <a:t>blackbox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 when running LEC. 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IPs can be included as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Noticia Text"/>
              </a:rPr>
              <a:t>blackbox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makes sure only the I/O ports are read and not the entire design.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cut the runtime by a huge amount and will be of great assistance when we are running LEC on large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482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C038-BC71-9672-CBFA-9EE98868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LEC: Read RTL and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28CB1-10DC-7085-85DA-571BD753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Verilog and VHDL file</a:t>
            </a:r>
          </a:p>
          <a:p>
            <a:r>
              <a:rPr lang="en-US" dirty="0"/>
              <a:t>Read in standard simulation libraries</a:t>
            </a:r>
          </a:p>
          <a:p>
            <a:r>
              <a:rPr lang="en-US" dirty="0"/>
              <a:t>built-in Hardware Descriptive Language (HDL) rule check searches for lint errors and warnings.</a:t>
            </a:r>
          </a:p>
        </p:txBody>
      </p:sp>
    </p:spTree>
    <p:extLst>
      <p:ext uri="{BB962C8B-B14F-4D97-AF65-F5344CB8AC3E}">
        <p14:creationId xmlns:p14="http://schemas.microsoft.com/office/powerpoint/2010/main" val="26102884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2068-708C-3D21-DDEC-A9CDFEA9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 Specification of 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D8287-2CC5-F45C-6024-131F39DA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DFT insertion can create multiple functional modes for design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adding constraints to the design to ensure it is in common functional mode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I.E: Tie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Noticia Text"/>
              </a:rPr>
              <a:t>scan_enable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 to zero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78EF-559F-1D7D-3E1B-62A30B1E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055074"/>
            <a:ext cx="6282991" cy="24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339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9567-4CAE-9BCA-31F8-BF214D7D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 Specification of modeling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A854-86AF-1107-F1B3-0C07AD04B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68" y="1616744"/>
            <a:ext cx="10984832" cy="4351338"/>
          </a:xfrm>
        </p:spPr>
        <p:txBody>
          <a:bodyPr/>
          <a:lstStyle/>
          <a:p>
            <a:r>
              <a:rPr lang="en-US" dirty="0"/>
              <a:t>Synthesis can output different netlist optimizations</a:t>
            </a:r>
          </a:p>
          <a:p>
            <a:pPr lvl="1"/>
            <a:r>
              <a:rPr lang="en-US" dirty="0"/>
              <a:t>Power optimized, Area optimized, Effort optimized</a:t>
            </a:r>
          </a:p>
          <a:p>
            <a:r>
              <a:rPr lang="en-US" dirty="0"/>
              <a:t>Clock gating logic in golden design would be converted to latch-based clock gating.</a:t>
            </a:r>
          </a:p>
          <a:p>
            <a:r>
              <a:rPr lang="en-US" dirty="0">
                <a:solidFill>
                  <a:srgbClr val="1A1A1A"/>
                </a:solidFill>
                <a:latin typeface="Noticia Text"/>
              </a:rPr>
              <a:t>N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eed to add modeling directives to match both designs.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908A0-0205-2480-E05C-73EC3820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20" y="4035425"/>
            <a:ext cx="71532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3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64BA-08CD-B342-2864-9F9F3158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7E79-AA76-6B78-3177-D1983ABB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Logic Specifications</a:t>
            </a:r>
          </a:p>
          <a:p>
            <a:r>
              <a:rPr lang="en-US" dirty="0"/>
              <a:t>Test plans</a:t>
            </a:r>
          </a:p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Cycle vs Event based</a:t>
            </a:r>
          </a:p>
          <a:p>
            <a:r>
              <a:rPr lang="en-US" dirty="0"/>
              <a:t>Testbenches</a:t>
            </a:r>
          </a:p>
          <a:p>
            <a:pPr lvl="1"/>
            <a:r>
              <a:rPr lang="en-US" dirty="0"/>
              <a:t>Directed vs Layered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Formal</a:t>
            </a:r>
          </a:p>
        </p:txBody>
      </p:sp>
    </p:spTree>
    <p:extLst>
      <p:ext uri="{BB962C8B-B14F-4D97-AF65-F5344CB8AC3E}">
        <p14:creationId xmlns:p14="http://schemas.microsoft.com/office/powerpoint/2010/main" val="268341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C83F66FC-AB04-91AC-E572-A9C156600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t-EE" dirty="0"/>
              <a:t>Digital Logic</a:t>
            </a:r>
            <a:r>
              <a:rPr lang="et-EE" altLang="et-EE" dirty="0"/>
              <a:t> verification</a:t>
            </a:r>
            <a:endParaRPr lang="en-GB" altLang="et-EE" dirty="0"/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FB16073-1196-B248-AAC1-5F92511DC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8" y="1917032"/>
            <a:ext cx="8492815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t-EE" dirty="0"/>
              <a:t>Functional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t-EE" dirty="0"/>
              <a:t>Formal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t-EE" dirty="0"/>
              <a:t>Post-Synthesis</a:t>
            </a:r>
            <a:endParaRPr lang="en-GB" altLang="et-EE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C42C958-CA38-73E1-CEFE-E893FE66C5CE}"/>
              </a:ext>
            </a:extLst>
          </p:cNvPr>
          <p:cNvSpPr txBox="1">
            <a:spLocks noChangeArrowheads="1"/>
          </p:cNvSpPr>
          <p:nvPr/>
        </p:nvSpPr>
        <p:spPr>
          <a:xfrm>
            <a:off x="3585409" y="2442411"/>
            <a:ext cx="7467602" cy="3064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t-EE" sz="3600" b="1" dirty="0"/>
              <a:t>NOTE: In this class, we are going to tie everything to a specification</a:t>
            </a:r>
            <a:endParaRPr lang="en-GB" altLang="et-EE" sz="3600" b="1" dirty="0"/>
          </a:p>
        </p:txBody>
      </p:sp>
    </p:spTree>
    <p:extLst>
      <p:ext uri="{BB962C8B-B14F-4D97-AF65-F5344CB8AC3E}">
        <p14:creationId xmlns:p14="http://schemas.microsoft.com/office/powerpoint/2010/main" val="11018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54E5-8918-20E8-61FF-8E491BBA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 Mapping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FB44-5847-4B5F-C4C5-6C412F433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maps key points such as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 primary inputs (PI), primary outputs (PO), DFFs, D-latches, 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Noticia Text"/>
              </a:rPr>
              <a:t>blackboxes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, Z-gates, and cut gates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First will use name-based mapping</a:t>
            </a:r>
          </a:p>
          <a:p>
            <a:r>
              <a:rPr lang="en-US" dirty="0">
                <a:solidFill>
                  <a:srgbClr val="1A1A1A"/>
                </a:solidFill>
                <a:latin typeface="Noticia Text"/>
              </a:rPr>
              <a:t>Followed </a:t>
            </a:r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by function-based mapping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Name-based mapping takes less runtime than function-based mapping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tools tries to map key points with name-based mapping before switching to function based mapping.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06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BFB7-EC68-5D12-9EA0-79DBA42D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 Compare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897F-C528-2FED-C41B-1287057E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Comparison done only on mapped key points.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important that all key points should be mapped</a:t>
            </a:r>
            <a:endParaRPr lang="en-US" dirty="0">
              <a:solidFill>
                <a:srgbClr val="1A1A1A"/>
              </a:solidFill>
              <a:latin typeface="Noticia Text"/>
            </a:endParaRPr>
          </a:p>
          <a:p>
            <a:r>
              <a:rPr lang="en-US" dirty="0"/>
              <a:t>Will try to prove equivalency by passing all combinations of inputs to the logic cone and checks the output behavior.</a:t>
            </a:r>
          </a:p>
          <a:p>
            <a:r>
              <a:rPr lang="en-US" dirty="0"/>
              <a:t>After running, key points will be categorized as equivalent, inverted equivalent, non-equivalent, and abort points.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If all the compare points come out as equivalent, then we can confidently assert that the golden and revised design are matching.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110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423-0676-B6BB-4D96-FD2A64F5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30D9-64AD-37C8-9794-C269A9C01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learn the basics of formal verification.</a:t>
            </a:r>
          </a:p>
          <a:p>
            <a:r>
              <a:rPr lang="en-US" dirty="0"/>
              <a:t>Students will be able to apply bounded models to logic designs.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F41A-899B-2342-D369-3FF475C73734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662030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423-0676-B6BB-4D96-FD2A64F5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30D9-64AD-37C8-9794-C269A9C01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test benches?</a:t>
            </a:r>
          </a:p>
          <a:p>
            <a:pPr lvl="1"/>
            <a:r>
              <a:rPr lang="en-US" dirty="0"/>
              <a:t>Only examines a known good branch </a:t>
            </a:r>
          </a:p>
          <a:p>
            <a:pPr lvl="1"/>
            <a:r>
              <a:rPr lang="en-US" dirty="0"/>
              <a:t>Cannot check for every out of bounds conditions</a:t>
            </a:r>
          </a:p>
          <a:p>
            <a:pPr lvl="1"/>
            <a:r>
              <a:rPr lang="en-US" dirty="0"/>
              <a:t>Demonstrate design works </a:t>
            </a:r>
          </a:p>
          <a:p>
            <a:pPr lvl="2"/>
            <a:r>
              <a:rPr lang="en-US" dirty="0"/>
              <a:t>Through a normal working path – or a limited number of extraneous paths </a:t>
            </a:r>
          </a:p>
          <a:p>
            <a:pPr lvl="1"/>
            <a:r>
              <a:rPr lang="en-US" dirty="0"/>
              <a:t> Never rigorous enough to check everything </a:t>
            </a:r>
          </a:p>
          <a:p>
            <a:pPr lvl="1"/>
            <a:r>
              <a:rPr lang="en-US" dirty="0"/>
              <a:t> Not uniform in rigor</a:t>
            </a:r>
          </a:p>
          <a:p>
            <a:r>
              <a:rPr lang="en-US" dirty="0"/>
              <a:t>I.E</a:t>
            </a:r>
          </a:p>
          <a:p>
            <a:pPr lvl="1"/>
            <a:r>
              <a:rPr lang="en-US" dirty="0"/>
              <a:t>For a FIFO</a:t>
            </a:r>
          </a:p>
          <a:p>
            <a:pPr lvl="2"/>
            <a:r>
              <a:rPr lang="en-US" dirty="0"/>
              <a:t>Only read when you know it’s not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F41A-899B-2342-D369-3FF475C73734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5243679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>
            <a:extLst>
              <a:ext uri="{FF2B5EF4-FFF2-40B4-BE49-F238E27FC236}">
                <a16:creationId xmlns:a16="http://schemas.microsoft.com/office/drawing/2014/main" id="{7E1AEEB0-7E19-14AF-43E0-63FD7F4E7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Simulation-based vs formal</a:t>
            </a:r>
            <a:endParaRPr lang="en-GB" altLang="et-EE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E751BB96-2DDA-DF26-04B7-48EE8480E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28241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t-EE">
              <a:solidFill>
                <a:srgbClr val="000000"/>
              </a:solidFill>
            </a:endParaRPr>
          </a:p>
        </p:txBody>
      </p:sp>
      <p:graphicFrame>
        <p:nvGraphicFramePr>
          <p:cNvPr id="49158" name="Object 3">
            <a:extLst>
              <a:ext uri="{FF2B5EF4-FFF2-40B4-BE49-F238E27FC236}">
                <a16:creationId xmlns:a16="http://schemas.microsoft.com/office/drawing/2014/main" id="{37844AAE-0BAF-5FEF-FB96-AD67EE5204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905000"/>
          <a:ext cx="75057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28900" imgH="1211580" progId="Word.Picture.8">
                  <p:embed/>
                </p:oleObj>
              </mc:Choice>
              <mc:Fallback>
                <p:oleObj r:id="rId2" imgW="2628900" imgH="1211580" progId="Word.Picture.8">
                  <p:embed/>
                  <p:pic>
                    <p:nvPicPr>
                      <p:cNvPr id="49158" name="Object 3">
                        <a:extLst>
                          <a:ext uri="{FF2B5EF4-FFF2-40B4-BE49-F238E27FC236}">
                            <a16:creationId xmlns:a16="http://schemas.microsoft.com/office/drawing/2014/main" id="{37844AAE-0BAF-5FEF-FB96-AD67EE520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905000"/>
                        <a:ext cx="7505700" cy="345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539111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>
            <a:extLst>
              <a:ext uri="{FF2B5EF4-FFF2-40B4-BE49-F238E27FC236}">
                <a16:creationId xmlns:a16="http://schemas.microsoft.com/office/drawing/2014/main" id="{3A8C5773-813A-75AF-6CE9-0AA879785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Model-checking</a:t>
            </a:r>
            <a:endParaRPr lang="en-GB" altLang="et-EE"/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D70620B0-1120-C711-3ADB-C610F070F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1437" y="2133600"/>
            <a:ext cx="9575076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t-EE" altLang="et-EE" dirty="0"/>
              <a:t>The goal is to find an input assignment violating the assumed property. 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If such an assignment (</a:t>
            </a:r>
            <a:r>
              <a:rPr lang="et-EE" altLang="et-EE" i="1" dirty="0"/>
              <a:t>counter-example</a:t>
            </a:r>
            <a:r>
              <a:rPr lang="et-EE" altLang="et-EE" dirty="0"/>
              <a:t>!) exists then we can simulate it to obtain signal waveforms for debugging.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If there exists no counter-example then we have proven that the implementation matches the property.</a:t>
            </a:r>
            <a:endParaRPr lang="en-GB" altLang="et-EE" dirty="0"/>
          </a:p>
        </p:txBody>
      </p:sp>
    </p:spTree>
    <p:extLst>
      <p:ext uri="{BB962C8B-B14F-4D97-AF65-F5344CB8AC3E}">
        <p14:creationId xmlns:p14="http://schemas.microsoft.com/office/powerpoint/2010/main" val="27413883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>
            <a:extLst>
              <a:ext uri="{FF2B5EF4-FFF2-40B4-BE49-F238E27FC236}">
                <a16:creationId xmlns:a16="http://schemas.microsoft.com/office/drawing/2014/main" id="{FDD42311-2DE0-FB6D-7D0C-BC43D8CA4B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Model-checking</a:t>
            </a:r>
            <a:endParaRPr lang="en-GB" altLang="et-EE"/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9F4D02B9-D645-0EAD-7746-FBB537CA6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804" y="1600200"/>
            <a:ext cx="9387396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t-EE" altLang="et-EE" dirty="0"/>
              <a:t>Problems: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How </a:t>
            </a:r>
            <a:r>
              <a:rPr lang="en-US" altLang="et-EE" dirty="0"/>
              <a:t>do you</a:t>
            </a:r>
            <a:r>
              <a:rPr lang="et-EE" altLang="et-EE" dirty="0"/>
              <a:t> extract only this portion of the design that is related to the property to be checked. Currently done manually...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Selection of the properties to be checked is tricky... 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Bugs may occur in the implementation, in properties or in configuration (i.e. environment). </a:t>
            </a:r>
          </a:p>
          <a:p>
            <a:pPr eaLnBrk="1" hangingPunct="1">
              <a:lnSpc>
                <a:spcPct val="90000"/>
              </a:lnSpc>
            </a:pPr>
            <a:r>
              <a:rPr lang="et-EE" altLang="et-EE" dirty="0"/>
              <a:t>Roughly 70 % of total effort for setting up the configuration.</a:t>
            </a:r>
          </a:p>
          <a:p>
            <a:pPr eaLnBrk="1" hangingPunct="1">
              <a:lnSpc>
                <a:spcPct val="90000"/>
              </a:lnSpc>
            </a:pPr>
            <a:endParaRPr lang="en-GB" altLang="et-EE" dirty="0"/>
          </a:p>
        </p:txBody>
      </p:sp>
    </p:spTree>
    <p:extLst>
      <p:ext uri="{BB962C8B-B14F-4D97-AF65-F5344CB8AC3E}">
        <p14:creationId xmlns:p14="http://schemas.microsoft.com/office/powerpoint/2010/main" val="26857755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>
            <a:extLst>
              <a:ext uri="{FF2B5EF4-FFF2-40B4-BE49-F238E27FC236}">
                <a16:creationId xmlns:a16="http://schemas.microsoft.com/office/drawing/2014/main" id="{A3C26C13-76F9-EA95-CEDB-647CC5E8C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Model-checking</a:t>
            </a:r>
            <a:endParaRPr lang="en-GB" altLang="et-EE"/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3AFB2ADD-8804-4836-9928-1DF36E9DC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9091" y="1773238"/>
            <a:ext cx="9477422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t-EE" altLang="et-EE" dirty="0"/>
              <a:t>Theorem provers</a:t>
            </a:r>
          </a:p>
          <a:p>
            <a:pPr eaLnBrk="1" hangingPunct="1"/>
            <a:r>
              <a:rPr lang="et-EE" altLang="et-EE" dirty="0"/>
              <a:t>Not </a:t>
            </a:r>
            <a:r>
              <a:rPr lang="en-US" altLang="et-EE" dirty="0"/>
              <a:t>very </a:t>
            </a:r>
            <a:r>
              <a:rPr lang="et-EE" altLang="et-EE" dirty="0"/>
              <a:t>automated but...</a:t>
            </a:r>
          </a:p>
          <a:p>
            <a:pPr eaLnBrk="1" hangingPunct="1"/>
            <a:r>
              <a:rPr lang="et-EE" altLang="et-EE" dirty="0"/>
              <a:t>handle larger designs, require less memory. </a:t>
            </a:r>
          </a:p>
          <a:p>
            <a:pPr eaLnBrk="1" hangingPunct="1"/>
            <a:r>
              <a:rPr lang="et-EE" altLang="et-EE" dirty="0"/>
              <a:t>Use higher order logic. </a:t>
            </a:r>
            <a:endParaRPr lang="en-US" altLang="et-EE" dirty="0"/>
          </a:p>
          <a:p>
            <a:pPr lvl="1"/>
            <a:r>
              <a:rPr lang="et-EE" altLang="et-EE" dirty="0"/>
              <a:t>Thus, can check more complex properties. </a:t>
            </a:r>
          </a:p>
          <a:p>
            <a:pPr eaLnBrk="1" hangingPunct="1"/>
            <a:endParaRPr lang="en-GB" altLang="et-EE" dirty="0"/>
          </a:p>
        </p:txBody>
      </p:sp>
    </p:spTree>
    <p:extLst>
      <p:ext uri="{BB962C8B-B14F-4D97-AF65-F5344CB8AC3E}">
        <p14:creationId xmlns:p14="http://schemas.microsoft.com/office/powerpoint/2010/main" val="37197113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>
            <a:extLst>
              <a:ext uri="{FF2B5EF4-FFF2-40B4-BE49-F238E27FC236}">
                <a16:creationId xmlns:a16="http://schemas.microsoft.com/office/drawing/2014/main" id="{F561AAB0-C2D2-E3A9-68D1-DC7F87EAB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 dirty="0"/>
              <a:t>Formal verification</a:t>
            </a:r>
            <a:r>
              <a:rPr lang="en-US" altLang="et-EE" dirty="0"/>
              <a:t> Flow</a:t>
            </a:r>
            <a:endParaRPr lang="en-GB" altLang="et-EE" dirty="0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0D031901-0F13-EA62-A811-9370E88A5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23288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t-EE">
              <a:solidFill>
                <a:srgbClr val="000000"/>
              </a:solidFill>
            </a:endParaRPr>
          </a:p>
        </p:txBody>
      </p:sp>
      <p:graphicFrame>
        <p:nvGraphicFramePr>
          <p:cNvPr id="43014" name="Object 3">
            <a:extLst>
              <a:ext uri="{FF2B5EF4-FFF2-40B4-BE49-F238E27FC236}">
                <a16:creationId xmlns:a16="http://schemas.microsoft.com/office/drawing/2014/main" id="{1F573DD8-9E1E-B21E-4179-F0383D9174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668464"/>
          <a:ext cx="5562600" cy="465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28900" imgH="2202180" progId="Word.Picture.8">
                  <p:embed/>
                </p:oleObj>
              </mc:Choice>
              <mc:Fallback>
                <p:oleObj r:id="rId2" imgW="2628900" imgH="2202180" progId="Word.Picture.8">
                  <p:embed/>
                  <p:pic>
                    <p:nvPicPr>
                      <p:cNvPr id="43014" name="Object 3">
                        <a:extLst>
                          <a:ext uri="{FF2B5EF4-FFF2-40B4-BE49-F238E27FC236}">
                            <a16:creationId xmlns:a16="http://schemas.microsoft.com/office/drawing/2014/main" id="{1F573DD8-9E1E-B21E-4179-F0383D9174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68464"/>
                        <a:ext cx="5562600" cy="465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3319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005D-4296-1BDA-08CE-BC42CD1F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0F28B-DEEA-008B-3667-247C5BC7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76317" cy="4351338"/>
          </a:xfrm>
        </p:spPr>
        <p:txBody>
          <a:bodyPr>
            <a:normAutofit/>
          </a:bodyPr>
          <a:lstStyle/>
          <a:p>
            <a:r>
              <a:rPr lang="en-US" dirty="0"/>
              <a:t>Two separate and distinct fashions </a:t>
            </a:r>
          </a:p>
          <a:p>
            <a:pPr lvl="1"/>
            <a:r>
              <a:rPr lang="en-US" dirty="0"/>
              <a:t>First method calculates the answer</a:t>
            </a:r>
          </a:p>
          <a:p>
            <a:pPr lvl="1"/>
            <a:r>
              <a:rPr lang="en-US" dirty="0"/>
              <a:t>Second method proved it was 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Formal is similar</a:t>
            </a:r>
          </a:p>
          <a:p>
            <a:pPr lvl="1"/>
            <a:r>
              <a:rPr lang="en-US" dirty="0"/>
              <a:t>Design is the first method</a:t>
            </a:r>
          </a:p>
          <a:p>
            <a:pPr lvl="1"/>
            <a:r>
              <a:rPr lang="en-US" dirty="0"/>
              <a:t>Formal properties are the second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E3245-62AB-293B-B956-321B4A2BF6F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E4AEBC-3C1D-522C-2D7F-33235DBFF274}"/>
                  </a:ext>
                </a:extLst>
              </p:cNvPr>
              <p:cNvSpPr txBox="1"/>
              <p:nvPr/>
            </p:nvSpPr>
            <p:spPr>
              <a:xfrm>
                <a:off x="5141976" y="3138841"/>
                <a:ext cx="6211824" cy="1901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Example: Division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89,321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499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=179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Does it? </a:t>
                </a:r>
              </a:p>
              <a:p>
                <a:pPr lvl="1"/>
                <a:r>
                  <a:rPr lang="en-US" sz="2000" dirty="0"/>
                  <a:t>Let’s check: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179∗499=89,321</m:t>
                    </m:r>
                  </m:oMath>
                </a14:m>
                <a:r>
                  <a:rPr lang="en-US" sz="2000" dirty="0"/>
                  <a:t>   — Yes!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E4AEBC-3C1D-522C-2D7F-33235DB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76" y="3138841"/>
                <a:ext cx="6211824" cy="1901674"/>
              </a:xfrm>
              <a:prstGeom prst="rect">
                <a:avLst/>
              </a:prstGeom>
              <a:blipFill>
                <a:blip r:embed="rId2"/>
                <a:stretch>
                  <a:fillRect l="-1079" t="-1923" b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51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2619-B52F-6272-E590-55B5C5A2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6895-7357-2FC5-E8B4-DBAFD67BB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Process of demonstrating that a design works as specified.</a:t>
            </a:r>
          </a:p>
          <a:p>
            <a:pPr lvl="1"/>
            <a:r>
              <a:rPr lang="en-US" sz="4000" dirty="0"/>
              <a:t>I.E design functions as it is expected to by whoever asked for it to be created.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1536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005D-4296-1BDA-08CE-BC42CD1F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Premise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E3245-62AB-293B-B956-321B4A2BF6F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E4AEBC-3C1D-522C-2D7F-33235DBFF274}"/>
                  </a:ext>
                </a:extLst>
              </p:cNvPr>
              <p:cNvSpPr txBox="1"/>
              <p:nvPr/>
            </p:nvSpPr>
            <p:spPr>
              <a:xfrm>
                <a:off x="960593" y="1690688"/>
                <a:ext cx="8920254" cy="2375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Example: Division</a:t>
                </a:r>
              </a:p>
              <a:p>
                <a:r>
                  <a:rPr lang="en-US" sz="2000" b="0" dirty="0"/>
                  <a:t>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89,321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499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=179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Does it?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Let’s check:       </a:t>
                </a:r>
              </a:p>
              <a:p>
                <a:endParaRPr lang="en-US" sz="2000" b="0" dirty="0"/>
              </a:p>
              <a:p>
                <a:r>
                  <a:rPr lang="en-US" sz="2000" b="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179∗499=89,321</m:t>
                    </m:r>
                  </m:oMath>
                </a14:m>
                <a:r>
                  <a:rPr lang="en-US" sz="2000" dirty="0"/>
                  <a:t>   — Yes!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E4AEBC-3C1D-522C-2D7F-33235DBF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93" y="1690688"/>
                <a:ext cx="8920254" cy="2375907"/>
              </a:xfrm>
              <a:prstGeom prst="rect">
                <a:avLst/>
              </a:prstGeom>
              <a:blipFill>
                <a:blip r:embed="rId2"/>
                <a:stretch>
                  <a:fillRect l="-752" t="-1282"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202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005D-4296-1BDA-08CE-BC42CD1F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0F28B-DEEA-008B-3667-247C5BC7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76317" cy="4351338"/>
          </a:xfrm>
        </p:spPr>
        <p:txBody>
          <a:bodyPr>
            <a:normAutofit/>
          </a:bodyPr>
          <a:lstStyle/>
          <a:p>
            <a:r>
              <a:rPr lang="en-US" dirty="0"/>
              <a:t>Formal is similar</a:t>
            </a:r>
          </a:p>
          <a:p>
            <a:pPr lvl="1"/>
            <a:r>
              <a:rPr lang="en-US" dirty="0"/>
              <a:t>Design is the first method</a:t>
            </a:r>
          </a:p>
          <a:p>
            <a:pPr lvl="1"/>
            <a:r>
              <a:rPr lang="en-US" dirty="0"/>
              <a:t>Formal properties are the second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E3245-62AB-293B-B956-321B4A2BF6F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3228629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2510-85C0-8A4A-A133-5B9CE024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6F5A-EA79-CD7F-5E38-AD3618B77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  <a:p>
            <a:pPr lvl="1"/>
            <a:r>
              <a:rPr lang="en-US" dirty="0"/>
              <a:t>An assert ( X ) statement indicates that X must be true, or the design will fail to prove</a:t>
            </a:r>
          </a:p>
          <a:p>
            <a:r>
              <a:rPr lang="en-US" dirty="0"/>
              <a:t>Assume</a:t>
            </a:r>
          </a:p>
          <a:p>
            <a:pPr lvl="1"/>
            <a:r>
              <a:rPr lang="en-US" dirty="0"/>
              <a:t>An assume ( X ) statement will limit the state space that the formal verification engine examines.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05A56-3067-C384-7C33-8AE6DB3F7BB1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1655645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D572-B69A-9787-FCFD-E260403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Assert/assume 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6222A-6CE1-82A8-CD9B-059DEF60B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696" y="2376529"/>
            <a:ext cx="8336797" cy="3061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1DA6C-5B0D-6780-40D5-893AD38BDD32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2810685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51F4-6530-A4EF-BA73-B85CA18E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0350D-51B8-FC33-BEF0-3465DE9AB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495" y="1615509"/>
            <a:ext cx="5316955" cy="39145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833AE-D792-CDDE-C284-B897BEDC8EAE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39195645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0AB9-887C-654E-3251-57D47C66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8F8A-2298-7A17-1118-8189AC6BC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Assertions define the illegal state space. </a:t>
            </a:r>
          </a:p>
          <a:p>
            <a:r>
              <a:rPr lang="en-US" dirty="0"/>
              <a:t>Additional assertions will increase the size of the illegal state 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57FD9-355C-9861-68D9-05C5D446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410" y="3033546"/>
            <a:ext cx="4945295" cy="3459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D9D0F-8907-AE49-0242-58DBBD10DBC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22769229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72EE-11A2-1D9B-CF7D-71BFD348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819A-9C83-67A2-AC5C-8C0EA3548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" y="1488741"/>
            <a:ext cx="5017169" cy="4351338"/>
          </a:xfrm>
        </p:spPr>
        <p:txBody>
          <a:bodyPr/>
          <a:lstStyle/>
          <a:p>
            <a:r>
              <a:rPr lang="en-US" dirty="0"/>
              <a:t>Assumptions limit the universe of all possibilities</a:t>
            </a:r>
          </a:p>
          <a:p>
            <a:r>
              <a:rPr lang="en-US" dirty="0"/>
              <a:t>Additional assumptions will decrease the size of the total state space</a:t>
            </a:r>
          </a:p>
          <a:p>
            <a:pPr lvl="1"/>
            <a:r>
              <a:rPr lang="en-US" dirty="0"/>
              <a:t>Caution: careful not to make assumptions that are impossible</a:t>
            </a:r>
          </a:p>
          <a:p>
            <a:pPr lvl="1"/>
            <a:r>
              <a:rPr lang="en-US" dirty="0"/>
              <a:t>I.E., assume a 4-bit signal is greater than 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9F5FE-B6AA-823C-231D-2A0B19A6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65" y="1488741"/>
            <a:ext cx="7032836" cy="5004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8D69E-95D9-355F-CB30-C108146037D3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37865475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E442-4145-4128-A100-810C2011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095F-C6C2-6F05-5C68-4DE37B26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7" y="2141537"/>
            <a:ext cx="6059905" cy="4351338"/>
          </a:xfrm>
        </p:spPr>
        <p:txBody>
          <a:bodyPr/>
          <a:lstStyle/>
          <a:p>
            <a:r>
              <a:rPr lang="en-US" dirty="0"/>
              <a:t>For bounded model checking:</a:t>
            </a:r>
          </a:p>
          <a:p>
            <a:pPr lvl="1"/>
            <a:r>
              <a:rPr lang="en-US" dirty="0"/>
              <a:t>Start at the initial state </a:t>
            </a:r>
          </a:p>
          <a:p>
            <a:pPr lvl="1"/>
            <a:r>
              <a:rPr lang="en-US" dirty="0"/>
              <a:t>Examine all possible states for N clocks </a:t>
            </a:r>
          </a:p>
          <a:p>
            <a:pPr lvl="1"/>
            <a:r>
              <a:rPr lang="en-US" dirty="0"/>
              <a:t>Try to find a way to make an assert (); fail</a:t>
            </a:r>
          </a:p>
          <a:p>
            <a:pPr lvl="1"/>
            <a:r>
              <a:rPr lang="en-US" dirty="0"/>
              <a:t>If it’s not possible in N clocks, then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DC09D-83F9-7A30-2C60-176E041D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2" y="1860884"/>
            <a:ext cx="5661567" cy="3894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D78ED-B78A-98FE-314F-560EB56A11E1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73469162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AEF158-6AEF-8EF9-BAE1-F938B249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93B43-5AC6-8389-9AD7-32A8499E34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Problem: initial assume(!</a:t>
            </a:r>
            <a:r>
              <a:rPr lang="en-US" sz="2400" dirty="0" err="1"/>
              <a:t>initial_state</a:t>
            </a:r>
            <a:r>
              <a:rPr lang="en-US" sz="2400" dirty="0"/>
              <a:t>); Model fails, no line number given.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C8E6F-4873-3E12-F830-BF569EDD4C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Problem: assume(!</a:t>
            </a:r>
            <a:r>
              <a:rPr lang="en-US" sz="2400" dirty="0" err="1"/>
              <a:t>reachable_state</a:t>
            </a:r>
            <a:r>
              <a:rPr lang="en-US" sz="2400" dirty="0"/>
              <a:t>); Model fails, no line number given.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4518A-4A9A-FC45-146B-D6441E54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54" y="3031205"/>
            <a:ext cx="4057650" cy="2752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705D03-F717-F112-6934-BA8A03C9C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979068"/>
            <a:ext cx="3924300" cy="2714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6285F-4A3E-D387-1C8E-200B13BB479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387758848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2715-3051-1104-EDB9-0C316E8C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 vs 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F195F-B91C-A2FD-62DD-0F9FEFFC5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Suggestion,</a:t>
            </a:r>
          </a:p>
          <a:p>
            <a:pPr lvl="1"/>
            <a:r>
              <a:rPr lang="en-US" sz="2800" dirty="0"/>
              <a:t>Any SystemVerilog properties that constraints the input state-space of our DUT are assumptions.</a:t>
            </a:r>
          </a:p>
          <a:p>
            <a:pPr lvl="1"/>
            <a:r>
              <a:rPr lang="en-US" sz="2800" dirty="0"/>
              <a:t>Properties that checks the validity of output signals are assertions.</a:t>
            </a:r>
          </a:p>
        </p:txBody>
      </p:sp>
    </p:spTree>
    <p:extLst>
      <p:ext uri="{BB962C8B-B14F-4D97-AF65-F5344CB8AC3E}">
        <p14:creationId xmlns:p14="http://schemas.microsoft.com/office/powerpoint/2010/main" val="381194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83EF-5FA3-B1CB-DCEE-10D7717B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7138-D00B-23B6-4876-57C0DEAA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Process of converting the behavior described in the specification requirements into mathematical functions known as formal model. </a:t>
            </a:r>
          </a:p>
          <a:p>
            <a:r>
              <a:rPr lang="en-US" sz="3600" dirty="0"/>
              <a:t>Then checking that the design satisfies properties also derived from the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3238826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97AB7B-AE20-E5CA-CF14-1A0A6DB1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UART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16AED-465E-EB8A-1D41-F6A73F9CA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relationship between inputs and outputs</a:t>
            </a:r>
            <a:endParaRPr lang="en-US" dirty="0"/>
          </a:p>
          <a:p>
            <a:r>
              <a:rPr lang="en-US" dirty="0"/>
              <a:t>For this DUT we need to cover forward progress, </a:t>
            </a:r>
            <a:r>
              <a:rPr lang="en-US" dirty="0" err="1"/>
              <a:t>rdy</a:t>
            </a:r>
            <a:r>
              <a:rPr lang="en-US" dirty="0"/>
              <a:t> handshaking, </a:t>
            </a:r>
            <a:r>
              <a:rPr lang="en-US" dirty="0" err="1"/>
              <a:t>tx_busy</a:t>
            </a:r>
            <a:r>
              <a:rPr lang="en-US" dirty="0"/>
              <a:t> propagation.</a:t>
            </a:r>
          </a:p>
          <a:p>
            <a:r>
              <a:rPr lang="en-US" dirty="0"/>
              <a:t>Uart Protocol??</a:t>
            </a:r>
          </a:p>
          <a:p>
            <a:pPr lvl="1"/>
            <a:r>
              <a:rPr lang="en-US" dirty="0"/>
              <a:t>Testbench/BFM will confirm protocol</a:t>
            </a:r>
          </a:p>
          <a:p>
            <a:pPr lvl="1"/>
            <a:r>
              <a:rPr lang="en-US" dirty="0"/>
              <a:t>Caveat, should be robust enough to find errors in protocol/ protocol violations.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9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12F3-D6A5-66ED-46C9-5DA3C7E7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BMC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99696F-8BAC-914B-B4F4-B6C9DED65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4007"/>
            <a:ext cx="10515600" cy="982955"/>
          </a:xfrm>
        </p:spPr>
        <p:txBody>
          <a:bodyPr/>
          <a:lstStyle/>
          <a:p>
            <a:r>
              <a:rPr lang="en-US" dirty="0"/>
              <a:t>Extra points to suggests some more properties for UART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0C66F-3E77-7C10-BDC3-84288CB4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29" y="1984834"/>
            <a:ext cx="4045786" cy="98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F14D8-6EF6-74FC-4677-9C3268A1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9" y="3429000"/>
            <a:ext cx="4335774" cy="9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269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82D672-3166-119D-8C27-17DF0226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8" y="933450"/>
            <a:ext cx="49625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780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AE9A-634C-5FB7-F19E-80432F65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24493"/>
            <a:ext cx="10515600" cy="1325563"/>
          </a:xfrm>
        </p:spPr>
        <p:txBody>
          <a:bodyPr/>
          <a:lstStyle/>
          <a:p>
            <a:r>
              <a:rPr lang="en-US" dirty="0"/>
              <a:t>BACKGROUND: K-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2382677-1564-F487-A54A-33B06640D0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132346" y="1408196"/>
                <a:ext cx="11129211" cy="48761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 case: prove for N = 0/1</a:t>
                </a:r>
              </a:p>
              <a:p>
                <a:r>
                  <a:rPr lang="en-US" dirty="0"/>
                  <a:t>Inductive step: Assume true for N, prove true for N + 1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𝑝𝑟𝑜𝑣𝑒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For N = 1, the sum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or one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2382677-1564-F487-A54A-33B06640D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346" y="1408196"/>
                <a:ext cx="11129211" cy="4876131"/>
              </a:xfrm>
              <a:blipFill>
                <a:blip r:embed="rId2"/>
                <a:stretch>
                  <a:fillRect l="-98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6119E2-3FE0-9106-C731-CE598E4134FD}"/>
              </a:ext>
            </a:extLst>
          </p:cNvPr>
          <p:cNvSpPr txBox="1"/>
          <p:nvPr/>
        </p:nvSpPr>
        <p:spPr>
          <a:xfrm>
            <a:off x="1303421" y="5151887"/>
            <a:ext cx="67015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So, this is true (for x != 1).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the inductive step, we’ll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Assume true for N, then prove for N + 1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E7F24-BB57-5936-47C3-305842E0CC8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32251426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7002-A0E5-F916-DDF0-7A556517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F39E24-F1C6-7CBC-B91F-B10F21B4DD4A}"/>
                  </a:ext>
                </a:extLst>
              </p:cNvPr>
              <p:cNvSpPr txBox="1"/>
              <p:nvPr/>
            </p:nvSpPr>
            <p:spPr>
              <a:xfrm>
                <a:off x="4748464" y="2871473"/>
                <a:ext cx="632059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𝑃𝑟𝑜𝑣𝑒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F39E24-F1C6-7CBC-B91F-B10F21B4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64" y="2871473"/>
                <a:ext cx="6320590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627411-992D-D140-DFCF-B79DF7E50323}"/>
              </a:ext>
            </a:extLst>
          </p:cNvPr>
          <p:cNvSpPr txBox="1"/>
          <p:nvPr/>
        </p:nvSpPr>
        <p:spPr>
          <a:xfrm>
            <a:off x="2422359" y="253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Assume true for N, prove for N + 1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785743-B797-32B7-6A13-A97D415FF5C0}"/>
                  </a:ext>
                </a:extLst>
              </p:cNvPr>
              <p:cNvSpPr txBox="1"/>
              <p:nvPr/>
            </p:nvSpPr>
            <p:spPr>
              <a:xfrm>
                <a:off x="577517" y="1690688"/>
                <a:ext cx="3617495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𝑃𝑟𝑜𝑣𝑒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785743-B797-32B7-6A13-A97D415F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7" y="1690688"/>
                <a:ext cx="3617495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6730486-3C3C-6922-DA12-74394E07E53D}"/>
              </a:ext>
            </a:extLst>
          </p:cNvPr>
          <p:cNvSpPr txBox="1"/>
          <p:nvPr/>
        </p:nvSpPr>
        <p:spPr>
          <a:xfrm>
            <a:off x="577517" y="3771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Prove for N + 1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9164A8-4114-FA55-164D-018625D0E47B}"/>
                  </a:ext>
                </a:extLst>
              </p:cNvPr>
              <p:cNvSpPr txBox="1"/>
              <p:nvPr/>
            </p:nvSpPr>
            <p:spPr>
              <a:xfrm>
                <a:off x="1034716" y="4170122"/>
                <a:ext cx="7178841" cy="15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dirty="0"/>
                        <m:t> +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9164A8-4114-FA55-164D-018625D0E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16" y="4170122"/>
                <a:ext cx="7178841" cy="1575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06D1076-E3C9-DA07-E740-3E0E65B4F113}"/>
              </a:ext>
            </a:extLst>
          </p:cNvPr>
          <p:cNvSpPr txBox="1"/>
          <p:nvPr/>
        </p:nvSpPr>
        <p:spPr>
          <a:xfrm>
            <a:off x="1429753" y="5746003"/>
            <a:ext cx="6637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proves the inductive case.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this is true for all N (where N &gt; 0 and x != 1 )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6FFD0-2495-7BEE-B7C0-4DBE631BB96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Introduction to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226012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7CF1-6354-D57E-DDEB-D5DE65F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Post-Synthesis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AC89-B4D2-F056-18DA-5B944C913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Process of demonstrating that the design, once converted from HDL into low level gates and implemented in the physical world still behaves as described in the specification.  </a:t>
            </a:r>
          </a:p>
        </p:txBody>
      </p:sp>
    </p:spTree>
    <p:extLst>
      <p:ext uri="{BB962C8B-B14F-4D97-AF65-F5344CB8AC3E}">
        <p14:creationId xmlns:p14="http://schemas.microsoft.com/office/powerpoint/2010/main" val="161422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>
            <a:extLst>
              <a:ext uri="{FF2B5EF4-FFF2-40B4-BE49-F238E27FC236}">
                <a16:creationId xmlns:a16="http://schemas.microsoft.com/office/drawing/2014/main" id="{D58E1B01-01F2-82B4-D309-A84EE5C4A3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Verification flow</a:t>
            </a:r>
            <a:endParaRPr lang="en-GB" altLang="et-EE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85FB1DC4-6DDD-182D-EC87-B66A9B4E2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3669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t-EE">
              <a:solidFill>
                <a:srgbClr val="000000"/>
              </a:solidFill>
            </a:endParaRP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F3349452-9114-EC04-6779-AB988F60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3669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t-EE">
              <a:solidFill>
                <a:srgbClr val="000000"/>
              </a:solidFill>
            </a:endParaRPr>
          </a:p>
        </p:txBody>
      </p:sp>
      <p:graphicFrame>
        <p:nvGraphicFramePr>
          <p:cNvPr id="38919" name="Object 5">
            <a:extLst>
              <a:ext uri="{FF2B5EF4-FFF2-40B4-BE49-F238E27FC236}">
                <a16:creationId xmlns:a16="http://schemas.microsoft.com/office/drawing/2014/main" id="{271422DE-4A13-0C76-97EF-BEC472265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185652"/>
              </p:ext>
            </p:extLst>
          </p:nvPr>
        </p:nvGraphicFramePr>
        <p:xfrm>
          <a:off x="1864704" y="1600367"/>
          <a:ext cx="8462592" cy="4966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19500" imgH="2125980" progId="Word.Picture.8">
                  <p:embed/>
                </p:oleObj>
              </mc:Choice>
              <mc:Fallback>
                <p:oleObj r:id="rId2" imgW="3619500" imgH="2125980" progId="Word.Picture.8">
                  <p:embed/>
                  <p:pic>
                    <p:nvPicPr>
                      <p:cNvPr id="38919" name="Object 5">
                        <a:extLst>
                          <a:ext uri="{FF2B5EF4-FFF2-40B4-BE49-F238E27FC236}">
                            <a16:creationId xmlns:a16="http://schemas.microsoft.com/office/drawing/2014/main" id="{271422DE-4A13-0C76-97EF-BEC472265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704" y="1600367"/>
                        <a:ext cx="8462592" cy="4966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rification Errors Verification Errors everywhere. - Buzz and Woody (Toy  Story) Meme | Make a Meme">
            <a:extLst>
              <a:ext uri="{FF2B5EF4-FFF2-40B4-BE49-F238E27FC236}">
                <a16:creationId xmlns:a16="http://schemas.microsoft.com/office/drawing/2014/main" id="{54DFAECC-E8F8-C030-702A-1A710D11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130" y="1262063"/>
            <a:ext cx="8015992" cy="4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BC6F-E3A7-3755-98B5-0CB1709D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E129-3937-0354-857D-AF3AEB47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ubuntu VM running/ School server instance??</a:t>
            </a:r>
          </a:p>
          <a:p>
            <a:r>
              <a:rPr lang="en-US" dirty="0"/>
              <a:t>Installs</a:t>
            </a:r>
          </a:p>
          <a:p>
            <a:pPr lvl="1"/>
            <a:r>
              <a:rPr lang="en-US" dirty="0"/>
              <a:t> vs code</a:t>
            </a:r>
          </a:p>
          <a:p>
            <a:pPr lvl="2"/>
            <a:r>
              <a:rPr lang="en-US" dirty="0" err="1"/>
              <a:t>TerosHDL</a:t>
            </a:r>
            <a:r>
              <a:rPr lang="en-US" dirty="0"/>
              <a:t> extension</a:t>
            </a:r>
          </a:p>
          <a:p>
            <a:pPr lvl="1"/>
            <a:r>
              <a:rPr lang="en-US" dirty="0" err="1"/>
              <a:t>verilator</a:t>
            </a:r>
            <a:endParaRPr lang="en-US" dirty="0"/>
          </a:p>
          <a:p>
            <a:pPr lvl="1"/>
            <a:r>
              <a:rPr lang="en-US" dirty="0" err="1"/>
              <a:t>Iverilog</a:t>
            </a:r>
            <a:endParaRPr lang="en-US" dirty="0"/>
          </a:p>
          <a:p>
            <a:pPr lvl="1"/>
            <a:r>
              <a:rPr lang="en-US" dirty="0"/>
              <a:t>Yosys</a:t>
            </a:r>
          </a:p>
          <a:p>
            <a:pPr lvl="1"/>
            <a:r>
              <a:rPr lang="en-US" dirty="0" err="1"/>
              <a:t>pyverilog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87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F5BB-0441-98F4-BC83-DA2EE575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and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92EB-BCF0-96B8-D666-D6D8C37C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 Outcomes</a:t>
            </a:r>
          </a:p>
          <a:p>
            <a:pPr lvl="1"/>
            <a:r>
              <a:rPr lang="en-US" dirty="0"/>
              <a:t>Students will be introduced to functional hardware requirements.</a:t>
            </a:r>
          </a:p>
          <a:p>
            <a:pPr lvl="1"/>
            <a:r>
              <a:rPr lang="en-US" dirty="0"/>
              <a:t>Students will be introduced to logic test plans.</a:t>
            </a:r>
          </a:p>
          <a:p>
            <a:pPr lvl="1"/>
            <a:r>
              <a:rPr lang="en-US" dirty="0"/>
              <a:t>Students will learn how to derive test plans from hardware specifications.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2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0E8-8C52-D3A5-E41B-8DE0F872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Logic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BC52-AC54-124A-24B0-44A894EA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requirements of how what a design is expected to do at completion…. Not how but WHAT.</a:t>
            </a:r>
          </a:p>
          <a:p>
            <a:r>
              <a:rPr lang="en-US" dirty="0"/>
              <a:t>Should be at the bounded by the abstraction level of design. </a:t>
            </a:r>
          </a:p>
          <a:p>
            <a:pPr lvl="1"/>
            <a:r>
              <a:rPr lang="en-US" dirty="0"/>
              <a:t>I.E. CPU spec should be at memory/bus/instruction level. ALU requirements should be in a separate ALU spec</a:t>
            </a:r>
          </a:p>
        </p:txBody>
      </p:sp>
    </p:spTree>
    <p:extLst>
      <p:ext uri="{BB962C8B-B14F-4D97-AF65-F5344CB8AC3E}">
        <p14:creationId xmlns:p14="http://schemas.microsoft.com/office/powerpoint/2010/main" val="300592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0E8-8C52-D3A5-E41B-8DE0F872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Logic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BC52-AC54-124A-24B0-44A894EAE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should be limited to input and output ports</a:t>
            </a:r>
          </a:p>
          <a:p>
            <a:r>
              <a:rPr lang="en-US" dirty="0"/>
              <a:t>Unnecessary requirements lead to confusion and should be pushed back against </a:t>
            </a:r>
          </a:p>
        </p:txBody>
      </p:sp>
    </p:spTree>
    <p:extLst>
      <p:ext uri="{BB962C8B-B14F-4D97-AF65-F5344CB8AC3E}">
        <p14:creationId xmlns:p14="http://schemas.microsoft.com/office/powerpoint/2010/main" val="247506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EEB6-796B-3C58-4735-6540942B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Outcome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1DCF-8C5F-94A3-B9FC-B81247D1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concepts and tools necessary for proper verification</a:t>
            </a:r>
          </a:p>
          <a:p>
            <a:r>
              <a:rPr lang="en-US" dirty="0"/>
              <a:t>Layout process of performing effective functional verification</a:t>
            </a:r>
          </a:p>
          <a:p>
            <a:r>
              <a:rPr lang="en-US" dirty="0"/>
              <a:t>Present techniques for applying effective stimulus and monitors design responses as a result.</a:t>
            </a:r>
          </a:p>
          <a:p>
            <a:r>
              <a:rPr lang="en-US" dirty="0"/>
              <a:t>Explain benefits of bus functional models and how to implement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8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6590-F14C-8605-5D06-417CB2C0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2" y="119355"/>
            <a:ext cx="10515600" cy="1325563"/>
          </a:xfrm>
        </p:spPr>
        <p:txBody>
          <a:bodyPr/>
          <a:lstStyle/>
          <a:p>
            <a:r>
              <a:rPr lang="en-US" dirty="0"/>
              <a:t>Example: UART Tx/Rx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F1D2-1F90-FB31-512E-70DC0D0CC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82" y="1444918"/>
            <a:ext cx="9781674" cy="4351338"/>
          </a:xfrm>
        </p:spPr>
        <p:txBody>
          <a:bodyPr>
            <a:normAutofit/>
          </a:bodyPr>
          <a:lstStyle/>
          <a:p>
            <a:r>
              <a:rPr lang="en-US" dirty="0"/>
              <a:t>UART: Universal Asynchronous Receiver/Transmitter.</a:t>
            </a:r>
          </a:p>
          <a:p>
            <a:r>
              <a:rPr lang="en-US" dirty="0"/>
              <a:t>2 wire serial bus</a:t>
            </a:r>
          </a:p>
          <a:p>
            <a:pPr lvl="1"/>
            <a:r>
              <a:rPr lang="en-US" dirty="0"/>
              <a:t>TX and RX</a:t>
            </a:r>
          </a:p>
          <a:p>
            <a:r>
              <a:rPr lang="en-US" dirty="0" err="1"/>
              <a:t>Baudrate</a:t>
            </a:r>
            <a:r>
              <a:rPr lang="en-US" dirty="0"/>
              <a:t>: clock to baud clock. 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 50MHZ </a:t>
            </a:r>
            <a:r>
              <a:rPr lang="en-US" dirty="0" err="1"/>
              <a:t>clk</a:t>
            </a:r>
            <a:r>
              <a:rPr lang="en-US" dirty="0"/>
              <a:t> to 115200 baud = 50000000 / 115200 or…</a:t>
            </a:r>
          </a:p>
          <a:p>
            <a:pPr lvl="1"/>
            <a:r>
              <a:rPr lang="en-US" dirty="0"/>
              <a:t>434.027778 clocks per serial baud tick.</a:t>
            </a:r>
          </a:p>
          <a:p>
            <a:pPr lvl="1"/>
            <a:r>
              <a:rPr lang="en-US" dirty="0"/>
              <a:t>Round down???</a:t>
            </a:r>
          </a:p>
        </p:txBody>
      </p:sp>
    </p:spTree>
    <p:extLst>
      <p:ext uri="{BB962C8B-B14F-4D97-AF65-F5344CB8AC3E}">
        <p14:creationId xmlns:p14="http://schemas.microsoft.com/office/powerpoint/2010/main" val="221914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6590-F14C-8605-5D06-417CB2C0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2" y="119355"/>
            <a:ext cx="10515600" cy="1325563"/>
          </a:xfrm>
        </p:spPr>
        <p:txBody>
          <a:bodyPr/>
          <a:lstStyle/>
          <a:p>
            <a:r>
              <a:rPr lang="en-US" dirty="0"/>
              <a:t>Example: UART Tx/Rx CTND.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F1D2-1F90-FB31-512E-70DC0D0CC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82" y="1444918"/>
            <a:ext cx="9781674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frame consists of 5 elements: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Idle (logic high)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Start bit (logic low (0))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bits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Parity bit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Stop (logic high (1))</a:t>
            </a:r>
          </a:p>
          <a:p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F89CA60-E319-8FE4-60C0-216643D8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" y="4469545"/>
            <a:ext cx="11287164" cy="188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7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Design Spec: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5124-4FC3-E77F-6708-190FD69E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1690688"/>
            <a:ext cx="5209674" cy="4351338"/>
          </a:xfrm>
        </p:spPr>
        <p:txBody>
          <a:bodyPr/>
          <a:lstStyle/>
          <a:p>
            <a:r>
              <a:rPr lang="en-US" dirty="0"/>
              <a:t>Inputs:</a:t>
            </a:r>
          </a:p>
          <a:p>
            <a:pPr lvl="1"/>
            <a:r>
              <a:rPr lang="en-US" dirty="0"/>
              <a:t> clk_50m: 50Mhz clock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wr_en</a:t>
            </a:r>
            <a:r>
              <a:rPr lang="en-US" dirty="0"/>
              <a:t>: write enable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: </a:t>
            </a:r>
            <a:r>
              <a:rPr lang="en-US" dirty="0" err="1"/>
              <a:t>uartreceive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rdy_clr</a:t>
            </a:r>
            <a:r>
              <a:rPr lang="en-US" dirty="0"/>
              <a:t>: clear ready signal</a:t>
            </a:r>
          </a:p>
          <a:p>
            <a:pPr lvl="1"/>
            <a:r>
              <a:rPr lang="en-US" dirty="0"/>
              <a:t> din: 8 bit data into </a:t>
            </a:r>
            <a:r>
              <a:rPr lang="en-US" dirty="0" err="1"/>
              <a:t>tx</a:t>
            </a:r>
            <a:r>
              <a:rPr lang="en-US" dirty="0"/>
              <a:t> side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F3B91F-83F2-2A7F-EBD6-19CBE4FF75FA}"/>
              </a:ext>
            </a:extLst>
          </p:cNvPr>
          <p:cNvSpPr txBox="1">
            <a:spLocks/>
          </p:cNvSpPr>
          <p:nvPr/>
        </p:nvSpPr>
        <p:spPr>
          <a:xfrm>
            <a:off x="5662863" y="1761123"/>
            <a:ext cx="5690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tx</a:t>
            </a:r>
            <a:r>
              <a:rPr lang="en-US" dirty="0"/>
              <a:t>: </a:t>
            </a:r>
            <a:r>
              <a:rPr lang="en-US" dirty="0" err="1"/>
              <a:t>uart</a:t>
            </a:r>
            <a:r>
              <a:rPr lang="en-US" dirty="0"/>
              <a:t> transmit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: transmit busy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rdy</a:t>
            </a:r>
            <a:r>
              <a:rPr lang="en-US" dirty="0"/>
              <a:t>: 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ready/ valid </a:t>
            </a:r>
            <a:r>
              <a:rPr lang="en-US" dirty="0" err="1"/>
              <a:t>rx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dout</a:t>
            </a:r>
            <a:r>
              <a:rPr lang="en-US" dirty="0"/>
              <a:t>: 8 bit </a:t>
            </a:r>
            <a:r>
              <a:rPr lang="en-US" dirty="0" err="1"/>
              <a:t>rx</a:t>
            </a:r>
            <a:r>
              <a:rPr lang="en-US" dirty="0"/>
              <a:t> data</a:t>
            </a:r>
          </a:p>
          <a:p>
            <a:pPr lvl="1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7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Design Spec: RX Functional Requirements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F3B91F-83F2-2A7F-EBD6-19CBE4FF75FA}"/>
              </a:ext>
            </a:extLst>
          </p:cNvPr>
          <p:cNvSpPr txBox="1">
            <a:spLocks/>
          </p:cNvSpPr>
          <p:nvPr/>
        </p:nvSpPr>
        <p:spPr>
          <a:xfrm>
            <a:off x="403058" y="2141537"/>
            <a:ext cx="113858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Module shall: track transactions on it </a:t>
            </a:r>
            <a:r>
              <a:rPr lang="en-US" dirty="0" err="1"/>
              <a:t>rx</a:t>
            </a:r>
            <a:r>
              <a:rPr lang="en-US" dirty="0"/>
              <a:t> signal following the </a:t>
            </a:r>
            <a:r>
              <a:rPr lang="en-US" dirty="0" err="1"/>
              <a:t>uart</a:t>
            </a:r>
            <a:r>
              <a:rPr lang="en-US" dirty="0"/>
              <a:t> protocol.</a:t>
            </a:r>
          </a:p>
          <a:p>
            <a:r>
              <a:rPr lang="en-US" dirty="0"/>
              <a:t>Module shall: output received data on </a:t>
            </a:r>
            <a:r>
              <a:rPr lang="en-US" dirty="0" err="1"/>
              <a:t>dout</a:t>
            </a:r>
            <a:r>
              <a:rPr lang="en-US" dirty="0"/>
              <a:t> immediately following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transaction.</a:t>
            </a:r>
          </a:p>
          <a:p>
            <a:r>
              <a:rPr lang="en-US" dirty="0"/>
              <a:t>Module shall: output received data on </a:t>
            </a:r>
            <a:r>
              <a:rPr lang="en-US" dirty="0" err="1"/>
              <a:t>dout</a:t>
            </a:r>
            <a:r>
              <a:rPr lang="en-US" dirty="0"/>
              <a:t> immediately following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transaction.</a:t>
            </a:r>
          </a:p>
          <a:p>
            <a:r>
              <a:rPr lang="en-US" dirty="0"/>
              <a:t>Module shall: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rdy</a:t>
            </a:r>
            <a:r>
              <a:rPr lang="en-US" dirty="0"/>
              <a:t> one clock cycle after </a:t>
            </a:r>
            <a:r>
              <a:rPr lang="en-US" dirty="0" err="1"/>
              <a:t>rdy_clr</a:t>
            </a:r>
            <a:r>
              <a:rPr lang="en-US" dirty="0"/>
              <a:t> is asserted.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3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Design Spec: TX Functional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12959-BC93-008C-F135-0BA94343237A}"/>
              </a:ext>
            </a:extLst>
          </p:cNvPr>
          <p:cNvSpPr txBox="1">
            <a:spLocks/>
          </p:cNvSpPr>
          <p:nvPr/>
        </p:nvSpPr>
        <p:spPr>
          <a:xfrm>
            <a:off x="362952" y="2131762"/>
            <a:ext cx="114660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Module shall: transmit transactions on it </a:t>
            </a:r>
            <a:r>
              <a:rPr lang="en-US" dirty="0" err="1"/>
              <a:t>tx</a:t>
            </a:r>
            <a:r>
              <a:rPr lang="en-US" dirty="0"/>
              <a:t> signal following the </a:t>
            </a:r>
            <a:r>
              <a:rPr lang="en-US" dirty="0" err="1"/>
              <a:t>uart</a:t>
            </a:r>
            <a:r>
              <a:rPr lang="en-US" dirty="0"/>
              <a:t> protocol.</a:t>
            </a:r>
          </a:p>
          <a:p>
            <a:r>
              <a:rPr lang="en-US" dirty="0"/>
              <a:t>Module shall: when </a:t>
            </a:r>
            <a:r>
              <a:rPr lang="en-US" dirty="0" err="1"/>
              <a:t>wr_en</a:t>
            </a:r>
            <a:r>
              <a:rPr lang="en-US" dirty="0"/>
              <a:t> is asserted, transmit the data in din on the </a:t>
            </a:r>
            <a:r>
              <a:rPr lang="en-US" dirty="0" err="1"/>
              <a:t>tx</a:t>
            </a:r>
            <a:r>
              <a:rPr lang="en-US" dirty="0"/>
              <a:t> line as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tx</a:t>
            </a:r>
            <a:r>
              <a:rPr lang="en-US" dirty="0"/>
              <a:t> transaction.</a:t>
            </a:r>
          </a:p>
          <a:p>
            <a:r>
              <a:rPr lang="en-US" dirty="0"/>
              <a:t>Module shall: only while actively transmitting, assert the </a:t>
            </a:r>
            <a:r>
              <a:rPr lang="en-US" dirty="0" err="1"/>
              <a:t>tx_busy</a:t>
            </a:r>
            <a:r>
              <a:rPr lang="en-US" dirty="0"/>
              <a:t> signal, otherwise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4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Design Spec: TX Functional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12959-BC93-008C-F135-0BA94343237A}"/>
              </a:ext>
            </a:extLst>
          </p:cNvPr>
          <p:cNvSpPr txBox="1">
            <a:spLocks/>
          </p:cNvSpPr>
          <p:nvPr/>
        </p:nvSpPr>
        <p:spPr>
          <a:xfrm>
            <a:off x="362952" y="2131762"/>
            <a:ext cx="114660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Requirements Negotiation:</a:t>
            </a:r>
          </a:p>
          <a:p>
            <a:pPr lvl="1"/>
            <a:r>
              <a:rPr lang="en-US" dirty="0"/>
              <a:t>Module shall: only while actively transmitting, assert the </a:t>
            </a:r>
            <a:r>
              <a:rPr lang="en-US" dirty="0" err="1"/>
              <a:t>tx_busy</a:t>
            </a:r>
            <a:r>
              <a:rPr lang="en-US" dirty="0"/>
              <a:t> signal, otherwise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Module shall: while actively transmitting, assert the </a:t>
            </a:r>
            <a:r>
              <a:rPr lang="en-US" dirty="0" err="1"/>
              <a:t>tx_busy</a:t>
            </a:r>
            <a:r>
              <a:rPr lang="en-US" dirty="0"/>
              <a:t> signal.</a:t>
            </a:r>
          </a:p>
          <a:p>
            <a:pPr lvl="1"/>
            <a:r>
              <a:rPr lang="en-US" dirty="0"/>
              <a:t>Module shall: while not actively transmitting,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252F-BBAD-DDD2-ADDB-363753F7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Serial Bus (USB)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4F23D-6217-B036-7294-93B9CBBF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two-wire serial communication link that runs at either 1.5 or 12 megabits per second (</a:t>
            </a:r>
            <a:r>
              <a:rPr lang="en-US" dirty="0" err="1"/>
              <a:t>mbs</a:t>
            </a:r>
            <a:r>
              <a:rPr lang="en-US" dirty="0"/>
              <a:t>).</a:t>
            </a:r>
          </a:p>
          <a:p>
            <a:r>
              <a:rPr lang="en-US" dirty="0" err="1"/>
              <a:t>Vdd</a:t>
            </a:r>
            <a:r>
              <a:rPr lang="en-US" dirty="0"/>
              <a:t>, D+, D-, GND</a:t>
            </a:r>
          </a:p>
          <a:p>
            <a:r>
              <a:rPr lang="en-US" dirty="0"/>
              <a:t>USB has many layers. We’ll focus on Protocol layer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09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28CD-A62A-239B-2A19-CD3EC4F6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Bus Topology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204FEE-DC90-564C-92A2-6A8A3C83A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69464"/>
              </p:ext>
            </p:extLst>
          </p:nvPr>
        </p:nvGraphicFramePr>
        <p:xfrm>
          <a:off x="-1557528" y="184073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AC0DF6-69A8-157A-AACA-5FFC942F7ACF}"/>
              </a:ext>
            </a:extLst>
          </p:cNvPr>
          <p:cNvSpPr txBox="1"/>
          <p:nvPr/>
        </p:nvSpPr>
        <p:spPr>
          <a:xfrm>
            <a:off x="4166616" y="1601277"/>
            <a:ext cx="6854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USB connects USB devices with the USB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5D2A1-A3D2-7C6E-6498-0E761653AFA1}"/>
              </a:ext>
            </a:extLst>
          </p:cNvPr>
          <p:cNvSpPr txBox="1"/>
          <p:nvPr/>
        </p:nvSpPr>
        <p:spPr>
          <a:xfrm>
            <a:off x="4312920" y="2837429"/>
            <a:ext cx="6854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Hub can be connected to host/hub/</a:t>
            </a:r>
            <a:r>
              <a:rPr lang="en-US" sz="2800" b="1" dirty="0" err="1"/>
              <a:t>func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6D78-AFBD-3D01-100C-8F3BFFDCA2EA}"/>
              </a:ext>
            </a:extLst>
          </p:cNvPr>
          <p:cNvSpPr txBox="1"/>
          <p:nvPr/>
        </p:nvSpPr>
        <p:spPr>
          <a:xfrm>
            <a:off x="4498848" y="5239195"/>
            <a:ext cx="6854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Func</a:t>
            </a:r>
            <a:r>
              <a:rPr lang="en-US" sz="2800" b="1" dirty="0"/>
              <a:t> is the device being connected to host</a:t>
            </a:r>
          </a:p>
        </p:txBody>
      </p:sp>
    </p:spTree>
    <p:extLst>
      <p:ext uri="{BB962C8B-B14F-4D97-AF65-F5344CB8AC3E}">
        <p14:creationId xmlns:p14="http://schemas.microsoft.com/office/powerpoint/2010/main" val="3997998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55FE-D597-DE17-17EF-934F1B2F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Protocol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B279-EFE1-BB15-50CA-67242A1BF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Transmitted in packets (LSB to MSB)</a:t>
            </a:r>
          </a:p>
          <a:p>
            <a:pPr lvl="1"/>
            <a:r>
              <a:rPr lang="en-US" dirty="0"/>
              <a:t>Sync field</a:t>
            </a:r>
          </a:p>
          <a:p>
            <a:pPr lvl="1"/>
            <a:r>
              <a:rPr lang="en-US" dirty="0"/>
              <a:t>PID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Endpoint</a:t>
            </a:r>
          </a:p>
          <a:p>
            <a:pPr lvl="1"/>
            <a:r>
              <a:rPr lang="en-US" dirty="0"/>
              <a:t>CRC</a:t>
            </a:r>
          </a:p>
          <a:p>
            <a:pPr lvl="1"/>
            <a:r>
              <a:rPr lang="en-US" dirty="0"/>
              <a:t>EOP</a:t>
            </a:r>
          </a:p>
        </p:txBody>
      </p:sp>
    </p:spTree>
    <p:extLst>
      <p:ext uri="{BB962C8B-B14F-4D97-AF65-F5344CB8AC3E}">
        <p14:creationId xmlns:p14="http://schemas.microsoft.com/office/powerpoint/2010/main" val="103113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5E6-4C6C-1D59-9F61-9F4F9116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0687-2027-3A4A-6BFF-E7D0FF1A0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56371" cy="4351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A3A3A"/>
                </a:solidFill>
                <a:effectLst/>
              </a:rPr>
              <a:t>Specification document that captures all the details needed for verifying a given design. </a:t>
            </a:r>
          </a:p>
          <a:p>
            <a:pPr lvl="1"/>
            <a:r>
              <a:rPr lang="en-US" sz="2000" dirty="0">
                <a:solidFill>
                  <a:srgbClr val="3A3A3A"/>
                </a:solidFill>
              </a:rPr>
              <a:t>Will encompass all aspects of the design from concept to delivery.</a:t>
            </a:r>
            <a:endParaRPr lang="en-US" sz="2000" b="0" i="0" dirty="0">
              <a:solidFill>
                <a:srgbClr val="3A3A3A"/>
              </a:solidFill>
              <a:effectLst/>
            </a:endParaRPr>
          </a:p>
          <a:p>
            <a:r>
              <a:rPr lang="en-US" sz="2400" b="0" i="0" dirty="0">
                <a:solidFill>
                  <a:srgbClr val="3A3A3A"/>
                </a:solidFill>
                <a:effectLst/>
              </a:rPr>
              <a:t>Verification engineer is responsible for developing this plan initially as he understands the details of the DUT (Design under Test). </a:t>
            </a:r>
          </a:p>
          <a:p>
            <a:r>
              <a:rPr lang="en-US" sz="2400" b="0" i="0" dirty="0">
                <a:solidFill>
                  <a:srgbClr val="3A3A3A"/>
                </a:solidFill>
                <a:effectLst/>
              </a:rPr>
              <a:t>Verification </a:t>
            </a:r>
            <a:r>
              <a:rPr lang="en-US" sz="2400" dirty="0">
                <a:solidFill>
                  <a:srgbClr val="3A3A3A"/>
                </a:solidFill>
              </a:rPr>
              <a:t>plan is a subsegment of the overall Testplan.</a:t>
            </a:r>
            <a:endParaRPr lang="en-US" sz="2400" b="0" i="0" dirty="0">
              <a:solidFill>
                <a:srgbClr val="3A3A3A"/>
              </a:solidFill>
              <a:effectLst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57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F62E-57F0-5ECF-4849-FEE0734F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E447-F41D-2FB5-3818-A397EEC4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section is focused on verification of described/</a:t>
            </a:r>
            <a:r>
              <a:rPr lang="en-US" dirty="0" err="1"/>
              <a:t>simulatable</a:t>
            </a:r>
            <a:r>
              <a:rPr lang="en-US" dirty="0"/>
              <a:t> hardware design…. So VHDL or Verilog</a:t>
            </a:r>
          </a:p>
          <a:p>
            <a:pPr lvl="1"/>
            <a:r>
              <a:rPr lang="en-US" dirty="0"/>
              <a:t>Students are expected to have basic knowledge of one of these description languages.</a:t>
            </a:r>
          </a:p>
          <a:p>
            <a:r>
              <a:rPr lang="en-US" dirty="0"/>
              <a:t>We will be reviewing and verifying digital designs, so basic knowledge of logic design.</a:t>
            </a:r>
          </a:p>
          <a:p>
            <a:r>
              <a:rPr lang="en-US" dirty="0"/>
              <a:t>We will be going over SystemVerilog which in simulation is mostly class based.</a:t>
            </a:r>
          </a:p>
          <a:p>
            <a:pPr lvl="1"/>
            <a:r>
              <a:rPr lang="en-US" dirty="0"/>
              <a:t>So… some understanding of Object-Oriented Programming is expected.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0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5E6-4C6C-1D59-9F61-9F4F9116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0687-2027-3A4A-6BFF-E7D0FF1A0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3A3A3A"/>
                </a:solidFill>
                <a:effectLst/>
              </a:rPr>
              <a:t>Critical </a:t>
            </a:r>
            <a:r>
              <a:rPr lang="en-US" sz="2400" dirty="0">
                <a:solidFill>
                  <a:srgbClr val="3A3A3A"/>
                </a:solidFill>
              </a:rPr>
              <a:t>in avoiding failures later in a project.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rgbClr val="3A3A3A"/>
                </a:solidFill>
                <a:effectLst/>
              </a:rPr>
              <a:t>which can include bug escapes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rgbClr val="3A3A3A"/>
                </a:solidFill>
                <a:effectLst/>
              </a:rPr>
              <a:t>re-working several infrastructure work / time crunches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rgbClr val="3A3A3A"/>
                </a:solidFill>
                <a:effectLst/>
              </a:rPr>
              <a:t>loosing on quality/features.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A3A3A"/>
                </a:solidFill>
              </a:rPr>
              <a:t>What, How, When.</a:t>
            </a:r>
          </a:p>
        </p:txBody>
      </p:sp>
    </p:spTree>
    <p:extLst>
      <p:ext uri="{BB962C8B-B14F-4D97-AF65-F5344CB8AC3E}">
        <p14:creationId xmlns:p14="http://schemas.microsoft.com/office/powerpoint/2010/main" val="1722685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5C46-000E-5C11-BE6F-CE5DB730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CFCD-CD86-6C9C-33B2-06164F99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Test plan should list down details on what all features of design to be verified. </a:t>
            </a:r>
          </a:p>
          <a:p>
            <a:pPr>
              <a:lnSpc>
                <a:spcPct val="150000"/>
              </a:lnSpc>
            </a:pPr>
            <a:r>
              <a:rPr lang="en-US" dirty="0"/>
              <a:t>List all features that should will be tested as individual test items.</a:t>
            </a:r>
          </a:p>
          <a:p>
            <a:pPr>
              <a:lnSpc>
                <a:spcPct val="150000"/>
              </a:lnSpc>
            </a:pPr>
            <a:r>
              <a:rPr lang="en-US" dirty="0"/>
              <a:t>Account for all supported design configurations (register settings) under which features should be tested as test plan items.</a:t>
            </a:r>
          </a:p>
        </p:txBody>
      </p:sp>
    </p:spTree>
    <p:extLst>
      <p:ext uri="{BB962C8B-B14F-4D97-AF65-F5344CB8AC3E}">
        <p14:creationId xmlns:p14="http://schemas.microsoft.com/office/powerpoint/2010/main" val="121860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5C46-000E-5C11-BE6F-CE5DB730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CFCD-CD86-6C9C-33B2-06164F99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capture specific micro-architectural cases that needs to be ensured for correctness. </a:t>
            </a:r>
          </a:p>
          <a:p>
            <a:pPr lvl="1">
              <a:lnSpc>
                <a:spcPct val="150000"/>
              </a:lnSpc>
            </a:pP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state machines,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FIFO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s, arbitration and other logical block interactions</a:t>
            </a:r>
            <a:endParaRPr lang="en-US" dirty="0">
              <a:solidFill>
                <a:srgbClr val="3A3A3A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/>
              <a:t>specific stimulus patterns, interactions, high level usage scenarios, potential deadlock/</a:t>
            </a:r>
            <a:r>
              <a:rPr lang="en-US" dirty="0" err="1"/>
              <a:t>livelock</a:t>
            </a:r>
            <a:r>
              <a:rPr lang="en-US" dirty="0"/>
              <a:t> conditions</a:t>
            </a:r>
          </a:p>
        </p:txBody>
      </p:sp>
    </p:spTree>
    <p:extLst>
      <p:ext uri="{BB962C8B-B14F-4D97-AF65-F5344CB8AC3E}">
        <p14:creationId xmlns:p14="http://schemas.microsoft.com/office/powerpoint/2010/main" val="189806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1B-5B94-438F-EF91-18A9636C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AB581-A42B-9860-184A-786EB2087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Determine the best wa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y to verify each test item. </a:t>
            </a:r>
          </a:p>
          <a:p>
            <a:pPr>
              <a:lnSpc>
                <a:spcPct val="150000"/>
              </a:lnSpc>
            </a:pPr>
            <a:r>
              <a:rPr lang="en-US" dirty="0"/>
              <a:t>Most items will be checked by functional verification and constrained random stimulus.</a:t>
            </a:r>
          </a:p>
        </p:txBody>
      </p:sp>
    </p:spTree>
    <p:extLst>
      <p:ext uri="{BB962C8B-B14F-4D97-AF65-F5344CB8AC3E}">
        <p14:creationId xmlns:p14="http://schemas.microsoft.com/office/powerpoint/2010/main" val="1566867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31B-5B94-438F-EF91-18A9636C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AB581-A42B-9860-184A-786EB2087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Some requirements will be best covered by Formal Verification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Some can be checked by emulation</a:t>
            </a:r>
          </a:p>
          <a:p>
            <a:pPr>
              <a:lnSpc>
                <a:spcPct val="150000"/>
              </a:lnSpc>
            </a:pPr>
            <a:r>
              <a:rPr lang="en-US" dirty="0"/>
              <a:t>Some items will be checked by Visual inspection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Figure out how best each of the items can be verified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75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5BB9-132F-04AF-3143-09A6C6E7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723" y="60177"/>
            <a:ext cx="10515600" cy="1325563"/>
          </a:xfrm>
        </p:spPr>
        <p:txBody>
          <a:bodyPr/>
          <a:lstStyle/>
          <a:p>
            <a:r>
              <a:rPr lang="en-US" dirty="0"/>
              <a:t>When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E7F5-CA2B-E46F-1167-21575BD8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453"/>
            <a:ext cx="10515600" cy="479122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Project timeline.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Verifiers are expected to test more and more, in less and less time.</a:t>
            </a:r>
          </a:p>
          <a:p>
            <a:pPr>
              <a:lnSpc>
                <a:spcPct val="150000"/>
              </a:lnSpc>
            </a:pPr>
            <a:r>
              <a:rPr lang="en-US" dirty="0"/>
              <a:t>Test plan needs to capture estimates for timeline of completion.</a:t>
            </a:r>
          </a:p>
          <a:p>
            <a:pPr>
              <a:lnSpc>
                <a:spcPct val="150000"/>
              </a:lnSpc>
            </a:pPr>
            <a:r>
              <a:rPr lang="en-US" dirty="0"/>
              <a:t>Estimates should be modular. Parallelize when possible.</a:t>
            </a:r>
          </a:p>
          <a:p>
            <a:pPr>
              <a:lnSpc>
                <a:spcPct val="150000"/>
              </a:lnSpc>
            </a:pPr>
            <a:r>
              <a:rPr lang="en-US" dirty="0"/>
              <a:t>Determine Item priorities based on schedule.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Usually at least three: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High, Medium, 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0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>
            <a:extLst>
              <a:ext uri="{FF2B5EF4-FFF2-40B4-BE49-F238E27FC236}">
                <a16:creationId xmlns:a16="http://schemas.microsoft.com/office/drawing/2014/main" id="{44E91CAD-4D63-8E6A-1A3A-6C2664FCE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 dirty="0"/>
              <a:t>Problems during </a:t>
            </a:r>
            <a:r>
              <a:rPr lang="en-US" altLang="et-EE" dirty="0"/>
              <a:t>Testing</a:t>
            </a:r>
            <a:endParaRPr lang="en-GB" altLang="et-EE" dirty="0"/>
          </a:p>
        </p:txBody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77CDBECA-2BBE-8144-B5B7-A312111B2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t-EE" altLang="et-EE" dirty="0"/>
              <a:t>Errors in spec, implementation, language</a:t>
            </a:r>
          </a:p>
          <a:p>
            <a:pPr eaLnBrk="1" hangingPunct="1">
              <a:lnSpc>
                <a:spcPct val="100000"/>
              </a:lnSpc>
            </a:pPr>
            <a:r>
              <a:rPr lang="et-EE" altLang="et-EE" dirty="0"/>
              <a:t>No way to detect bugs in the spec, because reference object is missing. 	   		</a:t>
            </a:r>
            <a:endParaRPr lang="en-US" altLang="et-EE" dirty="0"/>
          </a:p>
          <a:p>
            <a:pPr lvl="1">
              <a:lnSpc>
                <a:spcPct val="100000"/>
              </a:lnSpc>
            </a:pPr>
            <a:r>
              <a:rPr lang="et-EE" altLang="et-EE" dirty="0"/>
              <a:t>Thus: </a:t>
            </a:r>
            <a:r>
              <a:rPr lang="et-EE" altLang="et-EE" i="1" dirty="0"/>
              <a:t>verification by redundancy</a:t>
            </a:r>
            <a:r>
              <a:rPr lang="et-EE" altLang="et-EE" dirty="0"/>
              <a:t>.</a:t>
            </a:r>
          </a:p>
          <a:p>
            <a:pPr eaLnBrk="1" hangingPunct="1">
              <a:lnSpc>
                <a:spcPct val="100000"/>
              </a:lnSpc>
            </a:pPr>
            <a:r>
              <a:rPr lang="et-EE" altLang="et-EE" dirty="0"/>
              <a:t>Problem: How to measure verification quality i.e. coverage? (except in equivalence checking)</a:t>
            </a:r>
            <a:endParaRPr lang="en-GB" altLang="et-EE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A2E6-D683-6157-7575-B35400CA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4874-F04A-6489-630C-B5F3DA8B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Plan</a:t>
            </a:r>
          </a:p>
          <a:p>
            <a:pPr lvl="1"/>
            <a:r>
              <a:rPr lang="en-US" dirty="0"/>
              <a:t>Pre-synthesis</a:t>
            </a:r>
          </a:p>
          <a:p>
            <a:r>
              <a:rPr lang="en-US" dirty="0"/>
              <a:t>Validation Plan</a:t>
            </a:r>
          </a:p>
          <a:p>
            <a:pPr lvl="1"/>
            <a:r>
              <a:rPr lang="en-US" dirty="0"/>
              <a:t>Post-Synthesis</a:t>
            </a:r>
          </a:p>
          <a:p>
            <a:r>
              <a:rPr lang="en-US" dirty="0"/>
              <a:t>HASS and Halt Plan</a:t>
            </a:r>
          </a:p>
          <a:p>
            <a:pPr lvl="1"/>
            <a:r>
              <a:rPr lang="en-US" dirty="0"/>
              <a:t>Stress testing</a:t>
            </a:r>
          </a:p>
          <a:p>
            <a:r>
              <a:rPr lang="en-US" dirty="0"/>
              <a:t>Acceptance Criteria</a:t>
            </a:r>
          </a:p>
          <a:p>
            <a:pPr lvl="1"/>
            <a:r>
              <a:rPr lang="en-US" dirty="0"/>
              <a:t>EMF, Board Testing, Electrical paths… ETC. </a:t>
            </a:r>
          </a:p>
        </p:txBody>
      </p:sp>
    </p:spTree>
    <p:extLst>
      <p:ext uri="{BB962C8B-B14F-4D97-AF65-F5344CB8AC3E}">
        <p14:creationId xmlns:p14="http://schemas.microsoft.com/office/powerpoint/2010/main" val="392500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748D-B6F5-BEC2-7D05-B05AB6E7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6A51-439D-27A3-D2F6-6F603905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Closely tied to the hardware specification and contains a description of what features need to be exercised and the techniques to be used.</a:t>
            </a:r>
          </a:p>
          <a:p>
            <a:r>
              <a:rPr lang="en-US" dirty="0"/>
              <a:t>Steps may include:</a:t>
            </a:r>
          </a:p>
          <a:p>
            <a:pPr lvl="1"/>
            <a:r>
              <a:rPr lang="en-US" dirty="0"/>
              <a:t>Directed or random testing</a:t>
            </a:r>
          </a:p>
          <a:p>
            <a:pPr lvl="1"/>
            <a:r>
              <a:rPr lang="en-US" dirty="0"/>
              <a:t>Assertions</a:t>
            </a:r>
          </a:p>
          <a:p>
            <a:pPr lvl="1"/>
            <a:r>
              <a:rPr lang="en-US" dirty="0"/>
              <a:t>HW/ SW co-verification</a:t>
            </a:r>
          </a:p>
          <a:p>
            <a:pPr lvl="1"/>
            <a:r>
              <a:rPr lang="en-US" dirty="0"/>
              <a:t>Emulation</a:t>
            </a:r>
          </a:p>
          <a:p>
            <a:pPr lvl="1"/>
            <a:r>
              <a:rPr lang="en-US" dirty="0"/>
              <a:t>Formal proofs</a:t>
            </a:r>
          </a:p>
          <a:p>
            <a:pPr lvl="1"/>
            <a:r>
              <a:rPr lang="en-US" dirty="0"/>
              <a:t>Use of verification IP.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3F238-CE86-C119-81E8-11F96E4D25C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257159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748D-B6F5-BEC2-7D05-B05AB6E7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6A51-439D-27A3-D2F6-6F603905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principle you can learn as a verification engineer is: “Bugs are good.” Don’t shy away from finding the next bug, do not hesitate to ring a bell each time you uncover one, and furthermore, always keep track of each bug found. – some guy probably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3F238-CE86-C119-81E8-11F96E4D25C9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931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2E11-DA5D-A31A-FAAC-F39A0259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A2FCF-3FC8-05FA-8092-F2E9637C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5232" cy="4351338"/>
          </a:xfrm>
        </p:spPr>
        <p:txBody>
          <a:bodyPr/>
          <a:lstStyle/>
          <a:p>
            <a:r>
              <a:rPr lang="en-US" dirty="0"/>
              <a:t>ICs are an integral part of daily life in 2023. </a:t>
            </a:r>
          </a:p>
          <a:p>
            <a:r>
              <a:rPr lang="en-US" dirty="0"/>
              <a:t>Included in everything:</a:t>
            </a:r>
          </a:p>
          <a:p>
            <a:pPr lvl="1"/>
            <a:r>
              <a:rPr lang="en-US" dirty="0"/>
              <a:t>Phones</a:t>
            </a:r>
          </a:p>
          <a:p>
            <a:pPr lvl="1"/>
            <a:r>
              <a:rPr lang="en-US" dirty="0"/>
              <a:t>TV’s</a:t>
            </a:r>
          </a:p>
          <a:p>
            <a:pPr lvl="1"/>
            <a:r>
              <a:rPr lang="en-US" dirty="0"/>
              <a:t>Laptops</a:t>
            </a:r>
          </a:p>
          <a:p>
            <a:pPr lvl="1"/>
            <a:r>
              <a:rPr lang="en-US" dirty="0"/>
              <a:t>Watches</a:t>
            </a:r>
          </a:p>
          <a:p>
            <a:pPr lvl="1"/>
            <a:r>
              <a:rPr lang="en-US" dirty="0"/>
              <a:t>Earphones</a:t>
            </a:r>
          </a:p>
          <a:p>
            <a:pPr lvl="1"/>
            <a:r>
              <a:rPr lang="en-US" dirty="0"/>
              <a:t>and yes, even Fridges.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2FFF2-716D-A204-5925-77454B3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519" y="1281604"/>
            <a:ext cx="3441281" cy="42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8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Uart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5124-4FC3-E77F-6708-190FD69E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1690688"/>
            <a:ext cx="5209674" cy="4351338"/>
          </a:xfrm>
        </p:spPr>
        <p:txBody>
          <a:bodyPr/>
          <a:lstStyle/>
          <a:p>
            <a:r>
              <a:rPr lang="en-US" dirty="0"/>
              <a:t>Inputs:</a:t>
            </a:r>
          </a:p>
          <a:p>
            <a:pPr lvl="1"/>
            <a:r>
              <a:rPr lang="en-US" dirty="0"/>
              <a:t> clk_50m: 50Mhz clock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wr_en</a:t>
            </a:r>
            <a:r>
              <a:rPr lang="en-US" dirty="0"/>
              <a:t>: write enable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: </a:t>
            </a:r>
            <a:r>
              <a:rPr lang="en-US" dirty="0" err="1"/>
              <a:t>uartreceive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rdy_clr</a:t>
            </a:r>
            <a:r>
              <a:rPr lang="en-US" dirty="0"/>
              <a:t>: clear ready signal</a:t>
            </a:r>
          </a:p>
          <a:p>
            <a:pPr lvl="1"/>
            <a:r>
              <a:rPr lang="en-US" dirty="0"/>
              <a:t> din: 8 bit data into </a:t>
            </a:r>
            <a:r>
              <a:rPr lang="en-US" dirty="0" err="1"/>
              <a:t>tx</a:t>
            </a:r>
            <a:r>
              <a:rPr lang="en-US" dirty="0"/>
              <a:t> side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F3B91F-83F2-2A7F-EBD6-19CBE4FF75FA}"/>
              </a:ext>
            </a:extLst>
          </p:cNvPr>
          <p:cNvSpPr txBox="1">
            <a:spLocks/>
          </p:cNvSpPr>
          <p:nvPr/>
        </p:nvSpPr>
        <p:spPr>
          <a:xfrm>
            <a:off x="5662863" y="1761123"/>
            <a:ext cx="5690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tx</a:t>
            </a:r>
            <a:r>
              <a:rPr lang="en-US" dirty="0"/>
              <a:t>: </a:t>
            </a:r>
            <a:r>
              <a:rPr lang="en-US" dirty="0" err="1"/>
              <a:t>uart</a:t>
            </a:r>
            <a:r>
              <a:rPr lang="en-US" dirty="0"/>
              <a:t> transmit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: transmit busy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rdy</a:t>
            </a:r>
            <a:r>
              <a:rPr lang="en-US" dirty="0"/>
              <a:t>: 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ready/ valid </a:t>
            </a:r>
            <a:r>
              <a:rPr lang="en-US" dirty="0" err="1"/>
              <a:t>rx</a:t>
            </a:r>
            <a:r>
              <a:rPr lang="en-US" dirty="0"/>
              <a:t> signal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dout</a:t>
            </a:r>
            <a:r>
              <a:rPr lang="en-US" dirty="0"/>
              <a:t>: 8 bit </a:t>
            </a:r>
            <a:r>
              <a:rPr lang="en-US" dirty="0" err="1"/>
              <a:t>rx</a:t>
            </a:r>
            <a:r>
              <a:rPr lang="en-US" dirty="0"/>
              <a:t> data</a:t>
            </a:r>
          </a:p>
          <a:p>
            <a:pPr lvl="1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Uart RX Functional Requirements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F3B91F-83F2-2A7F-EBD6-19CBE4FF75FA}"/>
              </a:ext>
            </a:extLst>
          </p:cNvPr>
          <p:cNvSpPr txBox="1">
            <a:spLocks/>
          </p:cNvSpPr>
          <p:nvPr/>
        </p:nvSpPr>
        <p:spPr>
          <a:xfrm>
            <a:off x="403058" y="2141537"/>
            <a:ext cx="113858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Module shall track transactions on it </a:t>
            </a:r>
            <a:r>
              <a:rPr lang="en-US" dirty="0" err="1"/>
              <a:t>rx</a:t>
            </a:r>
            <a:r>
              <a:rPr lang="en-US" dirty="0"/>
              <a:t> signal following the </a:t>
            </a:r>
            <a:r>
              <a:rPr lang="en-US" dirty="0" err="1"/>
              <a:t>uart</a:t>
            </a:r>
            <a:r>
              <a:rPr lang="en-US" dirty="0"/>
              <a:t> protocol.</a:t>
            </a:r>
          </a:p>
          <a:p>
            <a:r>
              <a:rPr lang="en-US" dirty="0"/>
              <a:t>Module shall output received data on </a:t>
            </a:r>
            <a:r>
              <a:rPr lang="en-US" dirty="0" err="1"/>
              <a:t>dout</a:t>
            </a:r>
            <a:r>
              <a:rPr lang="en-US" dirty="0"/>
              <a:t> immediately following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transaction.</a:t>
            </a:r>
          </a:p>
          <a:p>
            <a:r>
              <a:rPr lang="en-US" dirty="0"/>
              <a:t>Module shall output received data on </a:t>
            </a:r>
            <a:r>
              <a:rPr lang="en-US" dirty="0" err="1"/>
              <a:t>dout</a:t>
            </a:r>
            <a:r>
              <a:rPr lang="en-US" dirty="0"/>
              <a:t> immediately following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transaction.</a:t>
            </a:r>
          </a:p>
          <a:p>
            <a:r>
              <a:rPr lang="en-US" dirty="0"/>
              <a:t>Module shall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rdy</a:t>
            </a:r>
            <a:r>
              <a:rPr lang="en-US" dirty="0"/>
              <a:t> one clock cycle after </a:t>
            </a:r>
            <a:r>
              <a:rPr lang="en-US" dirty="0" err="1"/>
              <a:t>rdy_clr</a:t>
            </a:r>
            <a:r>
              <a:rPr lang="en-US" dirty="0"/>
              <a:t> is asserted.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1E1F-96D6-1530-88EC-03715B76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Uart TX Functional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12959-BC93-008C-F135-0BA94343237A}"/>
              </a:ext>
            </a:extLst>
          </p:cNvPr>
          <p:cNvSpPr txBox="1">
            <a:spLocks/>
          </p:cNvSpPr>
          <p:nvPr/>
        </p:nvSpPr>
        <p:spPr>
          <a:xfrm>
            <a:off x="362952" y="2131762"/>
            <a:ext cx="114660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Module shall transmit transactions on it </a:t>
            </a:r>
            <a:r>
              <a:rPr lang="en-US" dirty="0" err="1"/>
              <a:t>tx</a:t>
            </a:r>
            <a:r>
              <a:rPr lang="en-US" dirty="0"/>
              <a:t> signal following the </a:t>
            </a:r>
            <a:r>
              <a:rPr lang="en-US" dirty="0" err="1"/>
              <a:t>uart</a:t>
            </a:r>
            <a:r>
              <a:rPr lang="en-US" dirty="0"/>
              <a:t> protocol.</a:t>
            </a:r>
          </a:p>
          <a:p>
            <a:r>
              <a:rPr lang="en-US" dirty="0"/>
              <a:t>Module shall, when </a:t>
            </a:r>
            <a:r>
              <a:rPr lang="en-US" dirty="0" err="1"/>
              <a:t>wr_en</a:t>
            </a:r>
            <a:r>
              <a:rPr lang="en-US" dirty="0"/>
              <a:t> is asserted, transmit the data in din on the </a:t>
            </a:r>
            <a:r>
              <a:rPr lang="en-US" dirty="0" err="1"/>
              <a:t>tx</a:t>
            </a:r>
            <a:r>
              <a:rPr lang="en-US" dirty="0"/>
              <a:t> line as a </a:t>
            </a:r>
            <a:r>
              <a:rPr lang="en-US" dirty="0" err="1"/>
              <a:t>uart</a:t>
            </a:r>
            <a:r>
              <a:rPr lang="en-US" dirty="0"/>
              <a:t> </a:t>
            </a:r>
            <a:r>
              <a:rPr lang="en-US" dirty="0" err="1"/>
              <a:t>tx</a:t>
            </a:r>
            <a:r>
              <a:rPr lang="en-US" dirty="0"/>
              <a:t> transaction.</a:t>
            </a:r>
          </a:p>
          <a:p>
            <a:r>
              <a:rPr lang="en-US" dirty="0"/>
              <a:t>Module shall, only while actively transmitting, assert the </a:t>
            </a:r>
            <a:r>
              <a:rPr lang="en-US" dirty="0" err="1"/>
              <a:t>tx_busy</a:t>
            </a:r>
            <a:r>
              <a:rPr lang="en-US" dirty="0"/>
              <a:t> signal, otherwise </a:t>
            </a:r>
            <a:r>
              <a:rPr lang="en-US" dirty="0" err="1"/>
              <a:t>deassert</a:t>
            </a:r>
            <a:r>
              <a:rPr lang="en-US" dirty="0"/>
              <a:t> </a:t>
            </a:r>
            <a:r>
              <a:rPr lang="en-US" dirty="0" err="1"/>
              <a:t>tx_busy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42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D5A6-3ED7-B295-0FC4-D20C3433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plan: How do we verify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4008-D94F-E107-DE31-74D30AE8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RX side</a:t>
            </a:r>
          </a:p>
          <a:p>
            <a:pPr lvl="1"/>
            <a:r>
              <a:rPr lang="en-US" dirty="0"/>
              <a:t>We’ll need to drive RX</a:t>
            </a:r>
          </a:p>
          <a:p>
            <a:pPr lvl="1"/>
            <a:r>
              <a:rPr lang="en-US" dirty="0"/>
              <a:t>Verify that </a:t>
            </a:r>
            <a:r>
              <a:rPr lang="en-US" dirty="0" err="1"/>
              <a:t>dout</a:t>
            </a:r>
            <a:r>
              <a:rPr lang="en-US" dirty="0"/>
              <a:t> outputs correct data</a:t>
            </a:r>
          </a:p>
          <a:p>
            <a:pPr lvl="1"/>
            <a:r>
              <a:rPr lang="en-US" dirty="0"/>
              <a:t>Verify that </a:t>
            </a:r>
            <a:r>
              <a:rPr lang="en-US" dirty="0" err="1"/>
              <a:t>rdy</a:t>
            </a:r>
            <a:r>
              <a:rPr lang="en-US" dirty="0"/>
              <a:t> is 1 after transfer.</a:t>
            </a:r>
          </a:p>
          <a:p>
            <a:pPr lvl="1"/>
            <a:r>
              <a:rPr lang="en-US" dirty="0"/>
              <a:t>Verify that </a:t>
            </a:r>
            <a:r>
              <a:rPr lang="en-US" dirty="0" err="1"/>
              <a:t>rdy</a:t>
            </a:r>
            <a:r>
              <a:rPr lang="en-US" dirty="0"/>
              <a:t> goes low when </a:t>
            </a:r>
            <a:r>
              <a:rPr lang="en-US" dirty="0" err="1"/>
              <a:t>rdy_clr</a:t>
            </a:r>
            <a:r>
              <a:rPr lang="en-US" dirty="0"/>
              <a:t> is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D3346-3CD1-BA96-127E-F004C7B9A6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TX side</a:t>
            </a:r>
          </a:p>
          <a:p>
            <a:pPr lvl="1"/>
            <a:r>
              <a:rPr lang="en-US" dirty="0"/>
              <a:t>We’ll need to put data on din then assert </a:t>
            </a:r>
            <a:r>
              <a:rPr lang="en-US" dirty="0" err="1"/>
              <a:t>wr_en</a:t>
            </a:r>
            <a:endParaRPr lang="en-US" dirty="0"/>
          </a:p>
          <a:p>
            <a:pPr lvl="1"/>
            <a:r>
              <a:rPr lang="en-US" dirty="0"/>
              <a:t>Verify that it transmits the data on din.</a:t>
            </a:r>
          </a:p>
          <a:p>
            <a:pPr lvl="1"/>
            <a:r>
              <a:rPr lang="en-US" dirty="0"/>
              <a:t>Verify that </a:t>
            </a:r>
            <a:r>
              <a:rPr lang="en-US" dirty="0" err="1"/>
              <a:t>tx_busy</a:t>
            </a:r>
            <a:r>
              <a:rPr lang="en-US" dirty="0"/>
              <a:t> is on when transmitting.</a:t>
            </a:r>
          </a:p>
          <a:p>
            <a:pPr lvl="1"/>
            <a:r>
              <a:rPr lang="en-US" dirty="0"/>
              <a:t>Verify that it’s transmitting at the right frequency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61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D5A6-3ED7-B295-0FC4-D20C3433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plan: How do we verify this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999D8-28DD-0AAF-9093-FD848B8BD5E8}"/>
              </a:ext>
            </a:extLst>
          </p:cNvPr>
          <p:cNvSpPr txBox="1">
            <a:spLocks/>
          </p:cNvSpPr>
          <p:nvPr/>
        </p:nvSpPr>
        <p:spPr>
          <a:xfrm>
            <a:off x="939942" y="1690688"/>
            <a:ext cx="101749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</a:t>
            </a:r>
            <a:r>
              <a:rPr lang="en-US" dirty="0" err="1"/>
              <a:t>clk</a:t>
            </a:r>
            <a:endParaRPr lang="en-US" dirty="0"/>
          </a:p>
          <a:p>
            <a:pPr lvl="1"/>
            <a:r>
              <a:rPr lang="en-US" dirty="0"/>
              <a:t>Recall baud clock is 50000000 / 115200 = 434.027</a:t>
            </a:r>
          </a:p>
          <a:p>
            <a:pPr lvl="1"/>
            <a:r>
              <a:rPr lang="en-US" dirty="0"/>
              <a:t>Going to have some offsets</a:t>
            </a:r>
          </a:p>
          <a:p>
            <a:pPr lvl="1"/>
            <a:r>
              <a:rPr lang="en-US" dirty="0"/>
              <a:t>What is the error margin on the design?</a:t>
            </a:r>
          </a:p>
          <a:p>
            <a:pPr lvl="1"/>
            <a:r>
              <a:rPr lang="en-US" dirty="0"/>
              <a:t>Can it handle a “bad” clock.</a:t>
            </a:r>
          </a:p>
        </p:txBody>
      </p:sp>
    </p:spTree>
    <p:extLst>
      <p:ext uri="{BB962C8B-B14F-4D97-AF65-F5344CB8AC3E}">
        <p14:creationId xmlns:p14="http://schemas.microsoft.com/office/powerpoint/2010/main" val="453472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B34C-3C06-3604-3FA2-EDC8D292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Simulation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330A-8183-448D-8CF6-E893A587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  <a:p>
            <a:pPr lvl="1"/>
            <a:r>
              <a:rPr lang="en-US" dirty="0"/>
              <a:t>Students will be introduced to logic simulation concepts</a:t>
            </a:r>
          </a:p>
          <a:p>
            <a:pPr lvl="1"/>
            <a:r>
              <a:rPr lang="en-US" dirty="0"/>
              <a:t>Students will understand the basic algorithms behind HDL simulators.</a:t>
            </a:r>
          </a:p>
          <a:p>
            <a:pPr lvl="1"/>
            <a:r>
              <a:rPr lang="en-US" dirty="0"/>
              <a:t>Students will understand the difference between cycle based and event based logic simulators.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85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>
            <a:extLst>
              <a:ext uri="{FF2B5EF4-FFF2-40B4-BE49-F238E27FC236}">
                <a16:creationId xmlns:a16="http://schemas.microsoft.com/office/drawing/2014/main" id="{95AB9732-10BD-7BF9-26E2-46201110D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t-EE" altLang="et-EE"/>
              <a:t>Simulation-based verification</a:t>
            </a:r>
            <a:endParaRPr lang="en-GB" altLang="et-EE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B7E38349-0567-C40D-C89B-4B01E1B7F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22145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et-EE">
              <a:solidFill>
                <a:srgbClr val="000000"/>
              </a:solidFill>
            </a:endParaRPr>
          </a:p>
        </p:txBody>
      </p:sp>
      <p:graphicFrame>
        <p:nvGraphicFramePr>
          <p:cNvPr id="41990" name="Object 3">
            <a:extLst>
              <a:ext uri="{FF2B5EF4-FFF2-40B4-BE49-F238E27FC236}">
                <a16:creationId xmlns:a16="http://schemas.microsoft.com/office/drawing/2014/main" id="{E25C1B43-5246-8D27-2AB6-EADADB9314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1619250"/>
          <a:ext cx="571500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857500" imgH="2430780" progId="Word.Picture.8">
                  <p:embed/>
                </p:oleObj>
              </mc:Choice>
              <mc:Fallback>
                <p:oleObj r:id="rId2" imgW="2857500" imgH="2430780" progId="Word.Picture.8">
                  <p:embed/>
                  <p:pic>
                    <p:nvPicPr>
                      <p:cNvPr id="41990" name="Object 3">
                        <a:extLst>
                          <a:ext uri="{FF2B5EF4-FFF2-40B4-BE49-F238E27FC236}">
                            <a16:creationId xmlns:a16="http://schemas.microsoft.com/office/drawing/2014/main" id="{E25C1B43-5246-8D27-2AB6-EADADB9314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619250"/>
                        <a:ext cx="571500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863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A194-1E9D-9267-527E-0CA159F8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Simulation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5BF4-5C66-C2F8-9DBF-A6D29330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check that RTL (Register transfer level) Hardware description is doing what we expect it to do.</a:t>
            </a:r>
          </a:p>
          <a:p>
            <a:r>
              <a:rPr lang="en-US" dirty="0"/>
              <a:t>Simulate how logic designed will behave when given certain stimulus.</a:t>
            </a:r>
          </a:p>
          <a:p>
            <a:r>
              <a:rPr lang="en-US" dirty="0"/>
              <a:t>Simulation environment is usually controlled by a top level testbench that instantiates the design as a DUT. </a:t>
            </a:r>
          </a:p>
          <a:p>
            <a:r>
              <a:rPr lang="en-US" dirty="0"/>
              <a:t>Often with a waveform to view data flow into and through design.</a:t>
            </a:r>
          </a:p>
          <a:p>
            <a:r>
              <a:rPr lang="en-US" dirty="0"/>
              <a:t>Cycle-Based and Event-Based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47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1397-E5A0-DB51-DC36-A0EDDE1B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D14B-9520-C2E5-4ED1-7020F7CD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system level</a:t>
            </a:r>
          </a:p>
          <a:p>
            <a:pPr lvl="1"/>
            <a:r>
              <a:rPr lang="en-US" dirty="0"/>
              <a:t>SW + HW</a:t>
            </a:r>
          </a:p>
          <a:p>
            <a:pPr lvl="1"/>
            <a:r>
              <a:rPr lang="en-US" dirty="0"/>
              <a:t>Cycle accurate modeling</a:t>
            </a:r>
          </a:p>
          <a:p>
            <a:pPr lvl="1"/>
            <a:r>
              <a:rPr lang="en-US" dirty="0"/>
              <a:t>C/C++, </a:t>
            </a:r>
            <a:r>
              <a:rPr lang="en-US" dirty="0" err="1"/>
              <a:t>SystemVerilog</a:t>
            </a:r>
            <a:r>
              <a:rPr lang="en-US" dirty="0"/>
              <a:t>, Python</a:t>
            </a:r>
          </a:p>
          <a:p>
            <a:r>
              <a:rPr lang="en-US" dirty="0"/>
              <a:t>Register-Transfer Level (RTL)</a:t>
            </a:r>
          </a:p>
          <a:p>
            <a:pPr lvl="1"/>
            <a:r>
              <a:rPr lang="en-US" dirty="0"/>
              <a:t>Define bit and timing accurate architecture</a:t>
            </a:r>
          </a:p>
          <a:p>
            <a:pPr lvl="1"/>
            <a:r>
              <a:rPr lang="en-US" dirty="0"/>
              <a:t>VHDL and Verilog. Python? C/C++?</a:t>
            </a:r>
          </a:p>
          <a:p>
            <a:r>
              <a:rPr lang="en-US" dirty="0"/>
              <a:t>Logic/cell/ gate </a:t>
            </a:r>
          </a:p>
          <a:p>
            <a:pPr lvl="1"/>
            <a:r>
              <a:rPr lang="en-US" dirty="0"/>
              <a:t>Interconnected Boolean operation gates</a:t>
            </a:r>
          </a:p>
          <a:p>
            <a:pPr lvl="1"/>
            <a:r>
              <a:rPr lang="en-US" dirty="0"/>
              <a:t>Work well for logic design, verification, testing.</a:t>
            </a:r>
          </a:p>
        </p:txBody>
      </p:sp>
    </p:spTree>
    <p:extLst>
      <p:ext uri="{BB962C8B-B14F-4D97-AF65-F5344CB8AC3E}">
        <p14:creationId xmlns:p14="http://schemas.microsoft.com/office/powerpoint/2010/main" val="2512414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6D5-75E0-E23E-0FAC-C27D0AC5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Circuit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B2A4-CCDA-A505-CE62-9CC012EE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Switch</a:t>
            </a:r>
          </a:p>
          <a:p>
            <a:pPr lvl="1"/>
            <a:r>
              <a:rPr lang="en-US" dirty="0" err="1"/>
              <a:t>Interconnets</a:t>
            </a:r>
            <a:r>
              <a:rPr lang="en-US" dirty="0"/>
              <a:t> of “Perfect” transistor switch</a:t>
            </a:r>
          </a:p>
          <a:p>
            <a:pPr lvl="1"/>
            <a:r>
              <a:rPr lang="en-US" dirty="0"/>
              <a:t>Most simulation is at this level</a:t>
            </a:r>
          </a:p>
          <a:p>
            <a:r>
              <a:rPr lang="en-US" dirty="0"/>
              <a:t>Timing</a:t>
            </a:r>
          </a:p>
          <a:p>
            <a:pPr lvl="1"/>
            <a:r>
              <a:rPr lang="en-US" dirty="0"/>
              <a:t>Use transistors with device models.</a:t>
            </a:r>
          </a:p>
          <a:p>
            <a:pPr lvl="2"/>
            <a:r>
              <a:rPr lang="en-US" dirty="0" err="1"/>
              <a:t>i.e</a:t>
            </a:r>
            <a:r>
              <a:rPr lang="en-US" dirty="0"/>
              <a:t> switch on/off time</a:t>
            </a:r>
          </a:p>
          <a:p>
            <a:pPr lvl="1"/>
            <a:r>
              <a:rPr lang="en-US" dirty="0"/>
              <a:t>Post Place &amp; Route verification</a:t>
            </a:r>
          </a:p>
          <a:p>
            <a:r>
              <a:rPr lang="en-US" dirty="0"/>
              <a:t>Circuit</a:t>
            </a:r>
          </a:p>
          <a:p>
            <a:pPr lvl="1"/>
            <a:r>
              <a:rPr lang="en-US" dirty="0"/>
              <a:t>Lowest level, truest accuracy available in simulation</a:t>
            </a:r>
          </a:p>
          <a:p>
            <a:pPr lvl="1"/>
            <a:r>
              <a:rPr lang="en-US" dirty="0"/>
              <a:t>Get timing by solving interdependent equations of branch/loop current and node voltage</a:t>
            </a:r>
          </a:p>
        </p:txBody>
      </p:sp>
    </p:spTree>
    <p:extLst>
      <p:ext uri="{BB962C8B-B14F-4D97-AF65-F5344CB8AC3E}">
        <p14:creationId xmlns:p14="http://schemas.microsoft.com/office/powerpoint/2010/main" val="313372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4A2D8FBB-A25A-C6E4-015C-E69B93ED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50"/>
            <a:ext cx="10515600" cy="1325563"/>
          </a:xfrm>
        </p:spPr>
        <p:txBody>
          <a:bodyPr/>
          <a:lstStyle/>
          <a:p>
            <a:r>
              <a:rPr lang="et-EE" altLang="en-US" dirty="0"/>
              <a:t>HW/SW Systems</a:t>
            </a:r>
            <a:endParaRPr lang="en-US" altLang="en-US" dirty="0"/>
          </a:p>
        </p:txBody>
      </p:sp>
      <p:pic>
        <p:nvPicPr>
          <p:cNvPr id="25604" name="Picture 2" descr="Pildiotsingu code lines automotive space shuttle tulemus">
            <a:extLst>
              <a:ext uri="{FF2B5EF4-FFF2-40B4-BE49-F238E27FC236}">
                <a16:creationId xmlns:a16="http://schemas.microsoft.com/office/drawing/2014/main" id="{1E7034A6-B40E-9EEF-80DB-285304BD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110039"/>
            <a:ext cx="3671887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Content Placeholder 4">
            <a:extLst>
              <a:ext uri="{FF2B5EF4-FFF2-40B4-BE49-F238E27FC236}">
                <a16:creationId xmlns:a16="http://schemas.microsoft.com/office/drawing/2014/main" id="{E6D1567D-5410-0C1E-6C50-CE5ABFA2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25" y="1484313"/>
            <a:ext cx="8591550" cy="4622800"/>
          </a:xfrm>
        </p:spPr>
        <p:txBody>
          <a:bodyPr/>
          <a:lstStyle/>
          <a:p>
            <a:r>
              <a:rPr lang="et-EE" altLang="en-US"/>
              <a:t>Complexity in Lines of Code</a:t>
            </a:r>
            <a:endParaRPr lang="en-US" altLang="en-US"/>
          </a:p>
        </p:txBody>
      </p:sp>
      <p:pic>
        <p:nvPicPr>
          <p:cNvPr id="25606" name="Picture 6" descr="BI Graphics_Millions of lines of code_All">
            <a:extLst>
              <a:ext uri="{FF2B5EF4-FFF2-40B4-BE49-F238E27FC236}">
                <a16:creationId xmlns:a16="http://schemas.microsoft.com/office/drawing/2014/main" id="{4F837157-B174-4C0C-0CEE-4A5457A6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060575"/>
            <a:ext cx="4541838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AD0A2-36B0-DA16-3F3A-EFA1CC196405}"/>
              </a:ext>
            </a:extLst>
          </p:cNvPr>
          <p:cNvSpPr/>
          <p:nvPr/>
        </p:nvSpPr>
        <p:spPr>
          <a:xfrm>
            <a:off x="2063750" y="4868864"/>
            <a:ext cx="2592388" cy="288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910F9A-2E11-2CB8-21EB-C0203DA3EA3E}"/>
              </a:ext>
            </a:extLst>
          </p:cNvPr>
          <p:cNvSpPr/>
          <p:nvPr/>
        </p:nvSpPr>
        <p:spPr>
          <a:xfrm>
            <a:off x="2063751" y="3300414"/>
            <a:ext cx="1368425" cy="2873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72B4-A258-9757-A7D5-D962ADE8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State for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BF9C-49F3-F66F-556B-33DB62AE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state (0,1) for combinational and sequential circuits that are properly initialized.</a:t>
            </a:r>
          </a:p>
          <a:p>
            <a:pPr lvl="1"/>
            <a:r>
              <a:rPr lang="en-US" dirty="0"/>
              <a:t>Note: this is the behavior in hardware… no “x” in HW. </a:t>
            </a:r>
          </a:p>
          <a:p>
            <a:r>
              <a:rPr lang="en-US" dirty="0"/>
              <a:t>Four states (0,1,X,Z) for uninitialized sequential circuits. </a:t>
            </a:r>
          </a:p>
          <a:p>
            <a:pPr lvl="1"/>
            <a:r>
              <a:rPr lang="en-US" dirty="0"/>
              <a:t>Z for high impedance, used when you aren't driving the output of a signal, so that some other process can drive it.</a:t>
            </a:r>
          </a:p>
          <a:p>
            <a:pPr lvl="1"/>
            <a:r>
              <a:rPr lang="en-US" dirty="0"/>
              <a:t>X(Unknown State) for cases when logic value cannot be calculated.</a:t>
            </a:r>
          </a:p>
          <a:p>
            <a:pPr lvl="2"/>
            <a:r>
              <a:rPr lang="en-US" dirty="0"/>
              <a:t>Such as, uninitialized FF, memory, bus, etc.</a:t>
            </a:r>
          </a:p>
        </p:txBody>
      </p:sp>
    </p:spTree>
    <p:extLst>
      <p:ext uri="{BB962C8B-B14F-4D97-AF65-F5344CB8AC3E}">
        <p14:creationId xmlns:p14="http://schemas.microsoft.com/office/powerpoint/2010/main" val="948462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30AB-BF97-69FC-EC9A-6845A601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propagation of 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AD93D4E-FDC4-9345-7B02-A1D11E8E0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343092"/>
              </p:ext>
            </p:extLst>
          </p:nvPr>
        </p:nvGraphicFramePr>
        <p:xfrm>
          <a:off x="1065463" y="5019675"/>
          <a:ext cx="3653588" cy="147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397">
                  <a:extLst>
                    <a:ext uri="{9D8B030D-6E8A-4147-A177-3AD203B41FA5}">
                      <a16:colId xmlns:a16="http://schemas.microsoft.com/office/drawing/2014/main" val="3718260525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870633123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3227007579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4163321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967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8555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318657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8084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102F33-96FD-78E6-184A-0269F9DA2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30733"/>
              </p:ext>
            </p:extLst>
          </p:nvPr>
        </p:nvGraphicFramePr>
        <p:xfrm>
          <a:off x="6898996" y="5019675"/>
          <a:ext cx="3653588" cy="147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397">
                  <a:extLst>
                    <a:ext uri="{9D8B030D-6E8A-4147-A177-3AD203B41FA5}">
                      <a16:colId xmlns:a16="http://schemas.microsoft.com/office/drawing/2014/main" val="3718260525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870633123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3227007579"/>
                    </a:ext>
                  </a:extLst>
                </a:gridCol>
                <a:gridCol w="913397">
                  <a:extLst>
                    <a:ext uri="{9D8B030D-6E8A-4147-A177-3AD203B41FA5}">
                      <a16:colId xmlns:a16="http://schemas.microsoft.com/office/drawing/2014/main" val="4163321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967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8555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318657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80844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C30AA4-2C31-0901-8C2E-4F04E05E55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060796" cy="2932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happens when we treat “x” as a signal</a:t>
            </a:r>
          </a:p>
          <a:p>
            <a:pPr lvl="1"/>
            <a:r>
              <a:rPr lang="en-US" dirty="0"/>
              <a:t>Not x = x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x+x</a:t>
            </a:r>
            <a:r>
              <a:rPr lang="en-US" dirty="0"/>
              <a:t> =x</a:t>
            </a:r>
          </a:p>
          <a:p>
            <a:r>
              <a:rPr lang="en-US" dirty="0"/>
              <a:t>Problem?</a:t>
            </a:r>
          </a:p>
          <a:p>
            <a:pPr lvl="1"/>
            <a:r>
              <a:rPr lang="en-US" dirty="0"/>
              <a:t>We start to lose information </a:t>
            </a:r>
          </a:p>
          <a:p>
            <a:pPr lvl="1"/>
            <a:r>
              <a:rPr lang="en-US" dirty="0"/>
              <a:t>Output should be 1 but due to x’s we get 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3742-5AC7-F13A-28A9-FDFB5250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038" y="2447925"/>
            <a:ext cx="38195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3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07D5-B887-0BAF-35C6-049A1056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7E74C-7818-7194-0843-1CAA56B4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Floating state: node with no path to </a:t>
            </a:r>
            <a:r>
              <a:rPr lang="en-US" dirty="0" err="1"/>
              <a:t>vdd</a:t>
            </a:r>
            <a:r>
              <a:rPr lang="en-US" dirty="0"/>
              <a:t> or gnd.</a:t>
            </a:r>
          </a:p>
          <a:p>
            <a:r>
              <a:rPr lang="en-US" dirty="0"/>
              <a:t>Logic state of Z can be determined dynamically</a:t>
            </a:r>
          </a:p>
          <a:p>
            <a:pPr lvl="1"/>
            <a:r>
              <a:rPr lang="en-US" dirty="0"/>
              <a:t>Single floating node</a:t>
            </a:r>
          </a:p>
          <a:p>
            <a:pPr lvl="2"/>
            <a:r>
              <a:rPr lang="en-US" dirty="0"/>
              <a:t>Keeps value driven before becoming floating</a:t>
            </a:r>
          </a:p>
          <a:p>
            <a:pPr lvl="1"/>
            <a:r>
              <a:rPr lang="en-US" dirty="0"/>
              <a:t>A set of floating node get connected</a:t>
            </a:r>
          </a:p>
          <a:p>
            <a:pPr lvl="1"/>
            <a:r>
              <a:rPr lang="en-US" dirty="0"/>
              <a:t>A floating node connected to </a:t>
            </a:r>
            <a:r>
              <a:rPr lang="en-US" dirty="0" err="1"/>
              <a:t>Vdd</a:t>
            </a:r>
            <a:r>
              <a:rPr lang="en-US" dirty="0"/>
              <a:t>/</a:t>
            </a:r>
            <a:r>
              <a:rPr lang="en-US" dirty="0" err="1"/>
              <a:t>Gnd</a:t>
            </a:r>
            <a:r>
              <a:rPr lang="en-US" dirty="0"/>
              <a:t> becomes 1/0.</a:t>
            </a:r>
          </a:p>
          <a:p>
            <a:pPr lvl="1"/>
            <a:r>
              <a:rPr lang="en-US" dirty="0"/>
              <a:t>Multiple sources driving a floating node, the value depends on strength of the driving logic.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2C Cabling | Analog Devices">
            <a:extLst>
              <a:ext uri="{FF2B5EF4-FFF2-40B4-BE49-F238E27FC236}">
                <a16:creationId xmlns:a16="http://schemas.microsoft.com/office/drawing/2014/main" id="{C38CE259-9A88-D27F-A74F-C0549918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3033438"/>
            <a:ext cx="4978398" cy="366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582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A7EE-3FA7-D4C6-F32C-EF0E50D1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Levels and Signals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E0B775-238C-B480-990F-22F988DB9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434848"/>
              </p:ext>
            </p:extLst>
          </p:nvPr>
        </p:nvGraphicFramePr>
        <p:xfrm>
          <a:off x="838200" y="1825625"/>
          <a:ext cx="10515600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38926075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08102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514790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23233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43653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Circuit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 Resolution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40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6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Gate-level HDL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0,1,X,Z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Zero, unit, multiple cell delays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design and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3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Transistor, RC interconnects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0,1,X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Zero, possible gross-grain timing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Full-custom logic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49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Fine-grain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40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Circuit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Continous</a:t>
                      </a:r>
                      <a:r>
                        <a:rPr lang="en-US" dirty="0"/>
                        <a:t>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Timing/analog verification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6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284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1810-64E6-C55F-DF8F-CD1F9804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B5F4-DCD1-ABAD-30A4-0C05E72F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Verilator – C/C++</a:t>
            </a:r>
          </a:p>
          <a:p>
            <a:pPr lvl="1"/>
            <a:r>
              <a:rPr lang="en-US" dirty="0"/>
              <a:t>Icarus Verilog - Verilog</a:t>
            </a:r>
          </a:p>
          <a:p>
            <a:pPr lvl="1"/>
            <a:r>
              <a:rPr lang="en-US" dirty="0"/>
              <a:t>GHDL – VHDL</a:t>
            </a:r>
          </a:p>
          <a:p>
            <a:r>
              <a:rPr lang="en-US" dirty="0"/>
              <a:t>Commercial</a:t>
            </a:r>
          </a:p>
          <a:p>
            <a:pPr lvl="1"/>
            <a:r>
              <a:rPr lang="en-US" dirty="0"/>
              <a:t>QuestaSim</a:t>
            </a:r>
          </a:p>
          <a:p>
            <a:pPr lvl="1"/>
            <a:r>
              <a:rPr lang="en-US" dirty="0" err="1"/>
              <a:t>Xcellium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23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BE1D-7A81-4C40-6C49-83B4493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06520-DB87-02BF-F9D2-83EAA497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Coordinate the testbench so all the code for a project works together.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/>
              <a:t>Generate Configuration</a:t>
            </a:r>
          </a:p>
          <a:p>
            <a:pPr lvl="1"/>
            <a:r>
              <a:rPr lang="en-US" dirty="0"/>
              <a:t>Build Environment</a:t>
            </a:r>
          </a:p>
          <a:p>
            <a:pPr lvl="1"/>
            <a:r>
              <a:rPr lang="en-US" dirty="0"/>
              <a:t>Reset the DUT</a:t>
            </a:r>
          </a:p>
          <a:p>
            <a:pPr lvl="1"/>
            <a:r>
              <a:rPr lang="en-US" dirty="0"/>
              <a:t>Configure the DUT based on generated configuration</a:t>
            </a:r>
          </a:p>
          <a:p>
            <a:r>
              <a:rPr lang="en-US" dirty="0"/>
              <a:t>Run</a:t>
            </a:r>
          </a:p>
          <a:p>
            <a:pPr lvl="1"/>
            <a:r>
              <a:rPr lang="en-US" dirty="0"/>
              <a:t>Start environment</a:t>
            </a:r>
          </a:p>
          <a:p>
            <a:pPr lvl="1"/>
            <a:r>
              <a:rPr lang="en-US" dirty="0"/>
              <a:t> Run the test</a:t>
            </a:r>
          </a:p>
          <a:p>
            <a:r>
              <a:rPr lang="en-US" dirty="0"/>
              <a:t>Wrap-up</a:t>
            </a:r>
          </a:p>
          <a:p>
            <a:pPr lvl="1"/>
            <a:r>
              <a:rPr lang="en-US" dirty="0"/>
              <a:t>wait for the final transactions to drain out of the DUT</a:t>
            </a:r>
          </a:p>
          <a:p>
            <a:pPr lvl="1"/>
            <a:r>
              <a:rPr lang="en-US" dirty="0"/>
              <a:t>Report.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12256-16FE-E6E8-721E-12362ACFF33C}"/>
              </a:ext>
            </a:extLst>
          </p:cNvPr>
          <p:cNvSpPr txBox="1"/>
          <p:nvPr/>
        </p:nvSpPr>
        <p:spPr>
          <a:xfrm>
            <a:off x="304800" y="6497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34400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9071-1A77-4363-645B-74BDEE58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Computes steady state response of a circuit at each clock cycle.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does not simulate detailed circuit timing, but instead computes the steady state response of a circuit at each clock cycle. 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observes circuit signals once per clock cycle. Cycle based simulators work only with synchronous designs.</a:t>
            </a:r>
            <a:endParaRPr lang="en-US" sz="3200" dirty="0"/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28E036-5F52-DEDF-464C-5AAF7823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32" y="365125"/>
            <a:ext cx="10515600" cy="1325563"/>
          </a:xfrm>
        </p:spPr>
        <p:txBody>
          <a:bodyPr/>
          <a:lstStyle/>
          <a:p>
            <a:r>
              <a:rPr lang="en-US" dirty="0"/>
              <a:t>Simulation: Cycle based</a:t>
            </a:r>
          </a:p>
        </p:txBody>
      </p:sp>
    </p:spTree>
    <p:extLst>
      <p:ext uri="{BB962C8B-B14F-4D97-AF65-F5344CB8AC3E}">
        <p14:creationId xmlns:p14="http://schemas.microsoft.com/office/powerpoint/2010/main" val="2163145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9071-1A77-4363-645B-74BDEE58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Available simulators that ar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e cycle based include: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Verilator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VCS</a:t>
            </a:r>
          </a:p>
          <a:p>
            <a:pPr lvl="1"/>
            <a:r>
              <a:rPr lang="en-US" sz="2800" dirty="0"/>
              <a:t>NCSIM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28E036-5F52-DEDF-464C-5AAF7823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32" y="365125"/>
            <a:ext cx="10515600" cy="1325563"/>
          </a:xfrm>
        </p:spPr>
        <p:txBody>
          <a:bodyPr/>
          <a:lstStyle/>
          <a:p>
            <a:r>
              <a:rPr lang="en-US" dirty="0"/>
              <a:t>Simulation: Cycle based</a:t>
            </a:r>
          </a:p>
        </p:txBody>
      </p:sp>
    </p:spTree>
    <p:extLst>
      <p:ext uri="{BB962C8B-B14F-4D97-AF65-F5344CB8AC3E}">
        <p14:creationId xmlns:p14="http://schemas.microsoft.com/office/powerpoint/2010/main" val="3009005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9071-1A77-4363-645B-74BDEE586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0624"/>
            <a:ext cx="5637466" cy="3096923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Lack of detailed circuit timing means the user cannot see the glitch behavior of signals between clock cycles.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28E036-5F52-DEDF-464C-5AAF7823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32" y="365125"/>
            <a:ext cx="10515600" cy="1325563"/>
          </a:xfrm>
        </p:spPr>
        <p:txBody>
          <a:bodyPr/>
          <a:lstStyle/>
          <a:p>
            <a:r>
              <a:rPr lang="en-US" dirty="0"/>
              <a:t>Simulation: Cycle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76DA7-2214-B7A9-CF06-655D5B9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66" y="1907978"/>
            <a:ext cx="6145817" cy="47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5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C2AC-83A5-EF15-A8D6-26156F16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Cycle-based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C6A3C-ABD1-1819-E78B-D910B1380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is simulated by executing compiled code of the circuit.</a:t>
            </a:r>
          </a:p>
          <a:p>
            <a:r>
              <a:rPr lang="en-US" b="1" dirty="0"/>
              <a:t>Levelization</a:t>
            </a:r>
          </a:p>
          <a:p>
            <a:pPr lvl="1"/>
            <a:r>
              <a:rPr lang="en-US" dirty="0"/>
              <a:t>To ensure that a signal is evaluated after all its sources are evaluated</a:t>
            </a:r>
          </a:p>
          <a:p>
            <a:r>
              <a:rPr lang="en-US" b="1" dirty="0"/>
              <a:t>Levelization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Assign all Primary Inputs to 0</a:t>
            </a:r>
          </a:p>
          <a:p>
            <a:pPr lvl="1"/>
            <a:r>
              <a:rPr lang="en-US" dirty="0"/>
              <a:t>Level of gate G is Lg = 1 + max(L1,L2,..)</a:t>
            </a:r>
          </a:p>
          <a:p>
            <a:pPr lvl="2"/>
            <a:r>
              <a:rPr lang="en-US" dirty="0"/>
              <a:t>Where Li’s are G’s input gates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C2A96-4E89-1465-EA01-B0A20A73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816" y="3429000"/>
            <a:ext cx="3161945" cy="1749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67F4D-D0AA-7EA7-6ED9-C343B192E999}"/>
              </a:ext>
            </a:extLst>
          </p:cNvPr>
          <p:cNvSpPr txBox="1"/>
          <p:nvPr/>
        </p:nvSpPr>
        <p:spPr>
          <a:xfrm>
            <a:off x="7863840" y="5457524"/>
            <a:ext cx="202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 0: a, b, c,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 1: e, 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 2: g, h</a:t>
            </a:r>
          </a:p>
        </p:txBody>
      </p:sp>
    </p:spTree>
    <p:extLst>
      <p:ext uri="{BB962C8B-B14F-4D97-AF65-F5344CB8AC3E}">
        <p14:creationId xmlns:p14="http://schemas.microsoft.com/office/powerpoint/2010/main" val="14490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1EDC-098B-47E2-1FE3-81283408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6937"/>
            <a:ext cx="10515600" cy="1070928"/>
          </a:xfrm>
        </p:spPr>
        <p:txBody>
          <a:bodyPr/>
          <a:lstStyle/>
          <a:p>
            <a:r>
              <a:rPr lang="en-US" dirty="0"/>
              <a:t>Building blocks: Logic Gates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61010C-0C88-52B7-1195-5DF7FAF14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11" y="2421583"/>
            <a:ext cx="5873919" cy="42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4F806-743E-B5FA-5271-3C60294F819D}"/>
              </a:ext>
            </a:extLst>
          </p:cNvPr>
          <p:cNvSpPr txBox="1"/>
          <p:nvPr/>
        </p:nvSpPr>
        <p:spPr>
          <a:xfrm>
            <a:off x="545432" y="1323058"/>
            <a:ext cx="986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heart of IC’s are logic gates.. Combined into complex systems</a:t>
            </a:r>
          </a:p>
        </p:txBody>
      </p:sp>
    </p:spTree>
    <p:extLst>
      <p:ext uri="{BB962C8B-B14F-4D97-AF65-F5344CB8AC3E}">
        <p14:creationId xmlns:p14="http://schemas.microsoft.com/office/powerpoint/2010/main" val="2699114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F677-06CE-1889-E8DE-93C3BAF4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Levelization algorithm flow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8BF07541-AF1C-F245-5292-A71A5AB97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88" y="2329656"/>
            <a:ext cx="7292049" cy="3814470"/>
          </a:xfrm>
        </p:spPr>
      </p:pic>
    </p:spTree>
    <p:extLst>
      <p:ext uri="{BB962C8B-B14F-4D97-AF65-F5344CB8AC3E}">
        <p14:creationId xmlns:p14="http://schemas.microsoft.com/office/powerpoint/2010/main" val="185373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D9A5-38CE-F676-BAA7-6DF8B4EC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Levelization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05A3-1E12-6644-3B28-5985CE4EC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334"/>
            <a:ext cx="10515600" cy="1325563"/>
          </a:xfrm>
        </p:spPr>
        <p:txBody>
          <a:bodyPr/>
          <a:lstStyle/>
          <a:p>
            <a:r>
              <a:rPr lang="en-US" dirty="0"/>
              <a:t>Order produced by flow</a:t>
            </a:r>
          </a:p>
          <a:p>
            <a:pPr lvl="1"/>
            <a:r>
              <a:rPr lang="en-US" dirty="0"/>
              <a:t>G1 =&gt; G2 =&gt; G3 =&gt; G4</a:t>
            </a:r>
          </a:p>
          <a:p>
            <a:pPr lvl="1"/>
            <a:r>
              <a:rPr lang="en-US" dirty="0"/>
              <a:t>G1 =&gt; G3 =&gt; G2 =&gt; G4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8F7F6-5FC5-F234-6A89-9430A42C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14" y="1690688"/>
            <a:ext cx="8736753" cy="33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2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1AD-262C-993C-E1C7-C1E525D6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Cycle-based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A879-2544-A8D7-66C3-FF1FBE41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4692"/>
            <a:ext cx="10515600" cy="208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Effective for 2-state (0,1) simulation</a:t>
            </a:r>
          </a:p>
          <a:p>
            <a:pPr lvl="1"/>
            <a:r>
              <a:rPr lang="en-US" dirty="0"/>
              <a:t>Very fast</a:t>
            </a:r>
          </a:p>
          <a:p>
            <a:pPr lvl="1"/>
            <a:r>
              <a:rPr lang="en-US" dirty="0"/>
              <a:t>Can be compiled directly into machine language</a:t>
            </a:r>
          </a:p>
          <a:p>
            <a:r>
              <a:rPr lang="en-US" dirty="0"/>
              <a:t>Mostly useful for functional verification, when timing is not analyzed</a:t>
            </a:r>
          </a:p>
          <a:p>
            <a:pPr lvl="1"/>
            <a:r>
              <a:rPr lang="en-US" dirty="0"/>
              <a:t>Will miss glitches.. </a:t>
            </a:r>
            <a:r>
              <a:rPr lang="en-US" dirty="0" err="1"/>
              <a:t>i.e</a:t>
            </a:r>
            <a:r>
              <a:rPr lang="en-US" dirty="0"/>
              <a:t> signals changing in between clock edges.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27E64-74AE-40CF-4EBC-F8BBF5EA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59" y="1686676"/>
            <a:ext cx="3899522" cy="208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118F3-5B2A-1E31-6D7B-B141C22E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337" y="1301034"/>
            <a:ext cx="2878590" cy="30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6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2B44-939C-D556-F293-98837B06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D88F-1F18-619F-A023-444E1EB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Verilator is a tool that compiles Verilog and </a:t>
            </a:r>
            <a:r>
              <a:rPr lang="en-US" dirty="0" err="1"/>
              <a:t>SystemVerilog</a:t>
            </a:r>
            <a:r>
              <a:rPr lang="en-US" dirty="0"/>
              <a:t> sources to highly optimized (and optionally multithreaded) cycle-accurate C++ or </a:t>
            </a:r>
            <a:r>
              <a:rPr lang="en-US" dirty="0" err="1"/>
              <a:t>SystemC</a:t>
            </a:r>
            <a:r>
              <a:rPr lang="en-US" dirty="0"/>
              <a:t> code.</a:t>
            </a:r>
          </a:p>
          <a:p>
            <a:pPr lvl="1"/>
            <a:r>
              <a:rPr lang="en-US" dirty="0"/>
              <a:t>The converted modules can be instantiated and used in a C++ or a </a:t>
            </a:r>
            <a:r>
              <a:rPr lang="en-US" dirty="0" err="1"/>
              <a:t>SystemC</a:t>
            </a:r>
            <a:r>
              <a:rPr lang="en-US" dirty="0"/>
              <a:t> testbench, for verification and/or modelling purposes.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7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6DC4-627B-3B12-84F1-248622A6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Verilator HDL to C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570D-C9B0-2B60-C817-225F4E331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 wrapper looks like the top Verilog module.</a:t>
            </a:r>
          </a:p>
          <a:p>
            <a:r>
              <a:rPr lang="en-US" dirty="0"/>
              <a:t> Inputs and outputs map directly to bool, uint32_t, uint64_t, or array of uint32_t’s: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53B03-E0FF-6057-D1A3-63B0D2FA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1" y="3208359"/>
            <a:ext cx="9080817" cy="28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1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433C-0F8F-A0FC-A558-5914F48E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Cycle-based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3DDFC-940B-EF28-7959-CCFCACBD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Zero-delay model</a:t>
            </a:r>
          </a:p>
          <a:p>
            <a:pPr lvl="1"/>
            <a:r>
              <a:rPr lang="en-US" dirty="0"/>
              <a:t>Perfect switch assumption</a:t>
            </a:r>
          </a:p>
          <a:p>
            <a:pPr lvl="1"/>
            <a:r>
              <a:rPr lang="en-US" dirty="0"/>
              <a:t>Timing problems. </a:t>
            </a:r>
            <a:r>
              <a:rPr lang="en-US" dirty="0" err="1"/>
              <a:t>i.e</a:t>
            </a:r>
            <a:r>
              <a:rPr lang="en-US" dirty="0"/>
              <a:t> glitches, race conditions are ignored</a:t>
            </a:r>
          </a:p>
          <a:p>
            <a:r>
              <a:rPr lang="en-US" dirty="0"/>
              <a:t>Simulation time</a:t>
            </a:r>
          </a:p>
          <a:p>
            <a:pPr lvl="1"/>
            <a:r>
              <a:rPr lang="en-US" dirty="0"/>
              <a:t>Every circuit is evaluated at every cycle even though typically only 1-10% of signals change at any time.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09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9E4B-626D-8F90-0C21-110E956B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9EAE-A971-D842-C325-6BE6043F9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is defined as a change in value of a signal, input or internal.</a:t>
            </a:r>
          </a:p>
          <a:p>
            <a:r>
              <a:rPr lang="en-US" dirty="0"/>
              <a:t>Event based simulator evaluates a gate (element) only if one or move events occur at its inputs</a:t>
            </a:r>
          </a:p>
          <a:p>
            <a:pPr lvl="1"/>
            <a:r>
              <a:rPr lang="en-US" dirty="0"/>
              <a:t>Minimizes the amount of computation done</a:t>
            </a:r>
          </a:p>
          <a:p>
            <a:pPr lvl="1"/>
            <a:r>
              <a:rPr lang="en-US" dirty="0"/>
              <a:t>Follows path of signal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72823-5CD5-82EC-B195-BA0CF1C5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08" y="4052888"/>
            <a:ext cx="72866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77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9279-BEE4-15CD-7F5F-9F6924F3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Intermediary and output signals update whenever there’s a change in an input signal. </a:t>
            </a:r>
          </a:p>
          <a:p>
            <a:r>
              <a:rPr lang="en-US" dirty="0"/>
              <a:t>Allows for simulating designs with possible glitches.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37CBB-7BF8-521C-8037-57117D1C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Simulation: Event Based</a:t>
            </a:r>
          </a:p>
        </p:txBody>
      </p:sp>
    </p:spTree>
    <p:extLst>
      <p:ext uri="{BB962C8B-B14F-4D97-AF65-F5344CB8AC3E}">
        <p14:creationId xmlns:p14="http://schemas.microsoft.com/office/powerpoint/2010/main" val="2504660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9279-BEE4-15CD-7F5F-9F6924F3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post-synthesis and timing-based simulation.</a:t>
            </a:r>
          </a:p>
          <a:p>
            <a:r>
              <a:rPr lang="en-US" dirty="0"/>
              <a:t>Event based simulation very slowed compared to Cycle based since it must simulate much more behavior.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37CBB-7BF8-521C-8037-57117D1C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Event-Based simulation</a:t>
            </a:r>
          </a:p>
        </p:txBody>
      </p:sp>
    </p:spTree>
    <p:extLst>
      <p:ext uri="{BB962C8B-B14F-4D97-AF65-F5344CB8AC3E}">
        <p14:creationId xmlns:p14="http://schemas.microsoft.com/office/powerpoint/2010/main" val="3204663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9279-BEE4-15CD-7F5F-9F6924F3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Simulators that are Event Based:</a:t>
            </a:r>
          </a:p>
          <a:p>
            <a:pPr lvl="1"/>
            <a:r>
              <a:rPr lang="en-US" dirty="0"/>
              <a:t>Most commercial simulators are event based</a:t>
            </a:r>
          </a:p>
          <a:p>
            <a:pPr lvl="1"/>
            <a:r>
              <a:rPr lang="en-US" dirty="0"/>
              <a:t>QuestaSim</a:t>
            </a:r>
          </a:p>
          <a:p>
            <a:pPr lvl="1"/>
            <a:r>
              <a:rPr lang="en-US" dirty="0" err="1"/>
              <a:t>Vivado</a:t>
            </a:r>
            <a:endParaRPr lang="en-US" dirty="0"/>
          </a:p>
          <a:p>
            <a:pPr lvl="1"/>
            <a:r>
              <a:rPr lang="en-US" dirty="0" err="1"/>
              <a:t>Xcelium</a:t>
            </a:r>
            <a:endParaRPr lang="en-US" dirty="0"/>
          </a:p>
          <a:p>
            <a:pPr lvl="1"/>
            <a:r>
              <a:rPr lang="en-US" dirty="0"/>
              <a:t>Icarus Verilog. *Open source*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37CBB-7BF8-521C-8037-57117D1C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Event-Based simulation</a:t>
            </a:r>
          </a:p>
        </p:txBody>
      </p:sp>
    </p:spTree>
    <p:extLst>
      <p:ext uri="{BB962C8B-B14F-4D97-AF65-F5344CB8AC3E}">
        <p14:creationId xmlns:p14="http://schemas.microsoft.com/office/powerpoint/2010/main" val="371201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5BAA-C70E-AA14-C0D3-09D125FE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1" y="40641"/>
            <a:ext cx="6121400" cy="904240"/>
          </a:xfrm>
        </p:spPr>
        <p:txBody>
          <a:bodyPr/>
          <a:lstStyle/>
          <a:p>
            <a:r>
              <a:rPr lang="en-US" dirty="0"/>
              <a:t>Sea of Gates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2A87D-9949-9AA6-4383-466D13A56F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8331" y="426474"/>
            <a:ext cx="5375336" cy="71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56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E989-0236-0B12-3D37-977549A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B35-2B54-28B1-D68B-7D7CFD5A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eliminate unnecessary gate simulations without introducing an unacceptable amount of additional testing.</a:t>
            </a:r>
          </a:p>
          <a:p>
            <a:r>
              <a:rPr lang="en-US" dirty="0"/>
              <a:t>An event is defined to be a change in the value of a net.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55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E989-0236-0B12-3D37-977549A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Principles: Event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B35-2B54-28B1-D68B-7D7CFD5A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function of an Event Driven simulator is to detect events, and schedule gate simulations in response to them</a:t>
            </a:r>
          </a:p>
          <a:p>
            <a:r>
              <a:rPr lang="en-US" dirty="0"/>
              <a:t>Two times when it is necessary to test nets for changes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when a new input vector is read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immediately after a gate is simulated.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50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E989-0236-0B12-3D37-977549A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Sim Basic Principles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B35-2B54-28B1-D68B-7D7CFD5A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times when it is necessary to test nets for changes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when a new input vector is read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/>
              <a:t>immediately after a gate is simulated.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1811A-FAC7-3635-C799-CF97ECE8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732" y="3429000"/>
            <a:ext cx="5820224" cy="32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8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81CC-6C6E-2446-B9B1-8BB8EB16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C23A-BBD9-82C9-4055-D6C3D3B8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 event is detected, an event structure must be created and stored for future processing. </a:t>
            </a:r>
          </a:p>
          <a:p>
            <a:r>
              <a:rPr lang="en-US" dirty="0"/>
              <a:t>Event Queue will be used to store any events that have been detected and not yet processed.</a:t>
            </a:r>
          </a:p>
        </p:txBody>
      </p:sp>
    </p:spTree>
    <p:extLst>
      <p:ext uri="{BB962C8B-B14F-4D97-AF65-F5344CB8AC3E}">
        <p14:creationId xmlns:p14="http://schemas.microsoft.com/office/powerpoint/2010/main" val="16808109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1D0B-5174-76C2-2C36-6688C914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Processing Algo.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36050-E156-B99F-FC18-82739862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894" y="1712025"/>
            <a:ext cx="6497053" cy="47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10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E3F1-8D2F-869A-32EB-FCB2D478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Vector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1272-845E-2E6E-340D-76DB579E6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24036" cy="4351338"/>
          </a:xfrm>
        </p:spPr>
        <p:txBody>
          <a:bodyPr/>
          <a:lstStyle/>
          <a:p>
            <a:r>
              <a:rPr lang="en-US" dirty="0"/>
              <a:t>Consider simulating with two consecutive input vectors</a:t>
            </a:r>
          </a:p>
          <a:p>
            <a:pPr lvl="1"/>
            <a:r>
              <a:rPr lang="en-US" dirty="0"/>
              <a:t>(1,1,0,0,1,0)</a:t>
            </a:r>
          </a:p>
          <a:p>
            <a:pPr lvl="1"/>
            <a:r>
              <a:rPr lang="en-US" dirty="0"/>
              <a:t>(0,0,0,0,1,1)</a:t>
            </a:r>
          </a:p>
          <a:p>
            <a:r>
              <a:rPr lang="en-US" dirty="0"/>
              <a:t>Vectors differ in three positions</a:t>
            </a:r>
          </a:p>
          <a:p>
            <a:r>
              <a:rPr lang="en-US" dirty="0"/>
              <a:t>Events must be created for Net A,B,F.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28C59-8726-4C02-BA08-058C4C9A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236" y="1501775"/>
            <a:ext cx="4867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64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2E6A-0637-8C25-0610-37F644C2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4DD1-C765-F326-45C6-07F8CEDC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2909"/>
            <a:ext cx="6621379" cy="4351338"/>
          </a:xfrm>
        </p:spPr>
        <p:txBody>
          <a:bodyPr/>
          <a:lstStyle/>
          <a:p>
            <a:r>
              <a:rPr lang="en-US" dirty="0"/>
              <a:t>First part of event processing is to copy net values from the event structures into permanent storage. </a:t>
            </a:r>
          </a:p>
          <a:p>
            <a:r>
              <a:rPr lang="en-US" dirty="0"/>
              <a:t>second part is to schedule all gates in the fanout of a net for simulation.</a:t>
            </a:r>
          </a:p>
          <a:p>
            <a:pPr lvl="1"/>
            <a:r>
              <a:rPr lang="en-US" dirty="0"/>
              <a:t>place the identification of the gate into another queue called the Gate Queue.</a:t>
            </a:r>
          </a:p>
        </p:txBody>
      </p:sp>
    </p:spTree>
    <p:extLst>
      <p:ext uri="{BB962C8B-B14F-4D97-AF65-F5344CB8AC3E}">
        <p14:creationId xmlns:p14="http://schemas.microsoft.com/office/powerpoint/2010/main" val="27234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2D6F-1066-37DD-A87C-BC62ADDB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Processing Algo.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5FD7E-CC0C-8C24-A59E-07FCDF224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62" y="1690964"/>
            <a:ext cx="8147849" cy="48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05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CC92-CCEA-FF5C-477C-95E17155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6237-1825-DB54-9A7B-F84310726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Event Processing, simulate each gate in gate queue</a:t>
            </a:r>
          </a:p>
          <a:p>
            <a:r>
              <a:rPr lang="en-US" dirty="0"/>
              <a:t>Also, necessary to test the output of each simulated gate for changes and schedule events.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75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CC92-CCEA-FF5C-477C-95E17155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6237-1825-DB54-9A7B-F84310726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Gate simulation creates new events and places them in the Event Queue.</a:t>
            </a:r>
          </a:p>
          <a:p>
            <a:r>
              <a:rPr lang="en-US" dirty="0"/>
              <a:t>Simulation of an input vector consists of a single call to the Input Processing Routine, and several calls to the gate and event processors.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1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2278-2424-D812-9AAE-3AA0A04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Design: Early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C47DD-2802-5D44-0589-5CA0F963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out logic by hand</a:t>
            </a:r>
          </a:p>
          <a:p>
            <a:pPr lvl="1"/>
            <a:r>
              <a:rPr lang="en-US" dirty="0"/>
              <a:t>Truth Tables, K-maps, State tables.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5CBD4-D01B-04C7-08EE-3EEA207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92" y="1441534"/>
            <a:ext cx="5029823" cy="30502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E6A35E-42B3-1860-470A-7BC331CD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5" y="3567849"/>
            <a:ext cx="2166448" cy="28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C5A6A6-FCF3-0ABC-1125-A153D006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65" y="4090534"/>
            <a:ext cx="19240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2A039F-E701-7F0D-FF00-9CA90B92C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07" y="4033346"/>
            <a:ext cx="22479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CEF7-7AB9-0BEA-5DB7-829ED30D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Processing Algo.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A0EDE-76D0-3FBC-A024-22C8C7449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337" y="1865365"/>
            <a:ext cx="7678333" cy="46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86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AE77-B40A-1A8C-509D-B2DE9610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Vector Alg.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E93A-C0F4-7735-CD42-D987D1B3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752" y="1690687"/>
            <a:ext cx="6372132" cy="4802187"/>
          </a:xfrm>
        </p:spPr>
      </p:pic>
    </p:spTree>
    <p:extLst>
      <p:ext uri="{BB962C8B-B14F-4D97-AF65-F5344CB8AC3E}">
        <p14:creationId xmlns:p14="http://schemas.microsoft.com/office/powerpoint/2010/main" val="680091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4C0C-98EC-24DD-A212-99C44CFF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8264-1515-C80F-5E6B-42FE48D6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84" y="1790114"/>
            <a:ext cx="10515600" cy="4351338"/>
          </a:xfrm>
        </p:spPr>
        <p:txBody>
          <a:bodyPr/>
          <a:lstStyle/>
          <a:p>
            <a:r>
              <a:rPr lang="en-US" dirty="0"/>
              <a:t>Event based simulation provides a unit-delay model (timescale).</a:t>
            </a:r>
          </a:p>
          <a:p>
            <a:pPr lvl="1"/>
            <a:r>
              <a:rPr lang="en-US" dirty="0"/>
              <a:t>Unlike Cycle-Based simulation which provides zero-delay model (perfect switch).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Initial Values: A=0, B=0, Next Values: A=1, B=1</a:t>
            </a:r>
          </a:p>
          <a:p>
            <a:pPr lvl="1"/>
            <a:r>
              <a:rPr lang="en-US" dirty="0"/>
              <a:t>Cycle-Based Simulation will leave Q at Zero</a:t>
            </a:r>
          </a:p>
          <a:p>
            <a:pPr lvl="1"/>
            <a:r>
              <a:rPr lang="en-US" dirty="0"/>
              <a:t>What happens in Event-Based??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BD42D-9F54-F76E-F1F8-05D6EFAE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938" y="4367814"/>
            <a:ext cx="6164299" cy="21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85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0286-BBB5-8B81-ADC2-2221672A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Timing Simulation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C44FE-F9CF-24E4-8735-B1A419230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87" y="3057857"/>
            <a:ext cx="6753225" cy="32861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16A6A-A4A8-0025-6A8E-830C06009517}"/>
              </a:ext>
            </a:extLst>
          </p:cNvPr>
          <p:cNvSpPr txBox="1"/>
          <p:nvPr/>
        </p:nvSpPr>
        <p:spPr>
          <a:xfrm>
            <a:off x="485273" y="1958774"/>
            <a:ext cx="642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Input 0 of G2 will propagate first, Q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Input 1 of G2 will then become 0, Q = 0; </a:t>
            </a:r>
          </a:p>
        </p:txBody>
      </p:sp>
    </p:spTree>
    <p:extLst>
      <p:ext uri="{BB962C8B-B14F-4D97-AF65-F5344CB8AC3E}">
        <p14:creationId xmlns:p14="http://schemas.microsoft.com/office/powerpoint/2010/main" val="24337867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F98571-B349-6F08-4027-BFEFF8FD95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59" y="2463006"/>
            <a:ext cx="5853991" cy="36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F5A1DB-794D-34E2-96B6-2A9EE74D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32" y="365125"/>
            <a:ext cx="10515600" cy="1325563"/>
          </a:xfrm>
        </p:spPr>
        <p:txBody>
          <a:bodyPr/>
          <a:lstStyle/>
          <a:p>
            <a:r>
              <a:rPr lang="en-US" dirty="0"/>
              <a:t>Big Picture: Cycle based vs Event Based</a:t>
            </a:r>
          </a:p>
        </p:txBody>
      </p:sp>
    </p:spTree>
    <p:extLst>
      <p:ext uri="{BB962C8B-B14F-4D97-AF65-F5344CB8AC3E}">
        <p14:creationId xmlns:p14="http://schemas.microsoft.com/office/powerpoint/2010/main" val="3951090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BC6F-E3A7-3755-98B5-0CB1709D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E129-3937-0354-857D-AF3AEB47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pyverilog</a:t>
            </a:r>
            <a:r>
              <a:rPr lang="en-US" dirty="0"/>
              <a:t> to parse simple Verilog file</a:t>
            </a:r>
          </a:p>
          <a:p>
            <a:r>
              <a:rPr lang="en-US" dirty="0"/>
              <a:t>Create two simulators that can accept test vectors in csv format.</a:t>
            </a:r>
          </a:p>
          <a:p>
            <a:pPr lvl="1"/>
            <a:r>
              <a:rPr lang="en-US" dirty="0"/>
              <a:t>Cycle-based</a:t>
            </a:r>
          </a:p>
          <a:p>
            <a:pPr lvl="1"/>
            <a:r>
              <a:rPr lang="en-US" dirty="0"/>
              <a:t>Event-based</a:t>
            </a:r>
          </a:p>
          <a:p>
            <a:r>
              <a:rPr lang="en-US" dirty="0"/>
              <a:t>Should output a vector or value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07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E550-D86D-5B51-D552-E4D7502A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98AC-A99E-3B58-CDEB-9BCF13A2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be introduced to Non-synthesizable SystemVerilog and its benefits.</a:t>
            </a:r>
          </a:p>
          <a:p>
            <a:r>
              <a:rPr lang="en-US" dirty="0"/>
              <a:t>Students will be introduced to </a:t>
            </a:r>
            <a:r>
              <a:rPr lang="en-US" dirty="0" err="1"/>
              <a:t>cocotb</a:t>
            </a:r>
            <a:r>
              <a:rPr lang="en-US" dirty="0"/>
              <a:t> and how it compares to SystemVerilog.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896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DA5F-96A6-D515-7672-C42A98D9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Non-synthesizable </a:t>
            </a:r>
            <a:r>
              <a:rPr lang="en-US" dirty="0" err="1"/>
              <a:t>SystemVerilog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A36C-A85A-C499-48E3-0B93E04D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vision of </a:t>
            </a:r>
            <a:r>
              <a:rPr lang="en-US" dirty="0" err="1"/>
              <a:t>SystemVerilog</a:t>
            </a:r>
            <a:r>
              <a:rPr lang="en-US" dirty="0"/>
              <a:t> was to first expand on the abstract capabilities of synthesizable code.</a:t>
            </a:r>
          </a:p>
          <a:p>
            <a:r>
              <a:rPr lang="en-US" dirty="0"/>
              <a:t>significantly add all the features known to be necessary for verification.</a:t>
            </a:r>
          </a:p>
          <a:p>
            <a:r>
              <a:rPr lang="en-US" dirty="0"/>
              <a:t>A strict superset of the previous Verilog standards.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1DB38-825B-3B0B-A385-66F2414F67FF}"/>
              </a:ext>
            </a:extLst>
          </p:cNvPr>
          <p:cNvSpPr txBox="1"/>
          <p:nvPr/>
        </p:nvSpPr>
        <p:spPr>
          <a:xfrm>
            <a:off x="2249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3925896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DA5F-96A6-D515-7672-C42A98D9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Non-synthesizable </a:t>
            </a:r>
            <a:r>
              <a:rPr lang="en-US" dirty="0" err="1"/>
              <a:t>SystemVerilog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A36C-A85A-C499-48E3-0B93E04D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benefits of having a single language and a single coherent run-time environment cannot be expressed enough.</a:t>
            </a:r>
          </a:p>
          <a:p>
            <a:r>
              <a:rPr lang="en-US" dirty="0"/>
              <a:t>Including the design, testbench, and assertion constructs in a single language is that the testbench has easy access to all parts of the environment without requiring specialized APIs.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1DB38-825B-3B0B-A385-66F2414F67FF}"/>
              </a:ext>
            </a:extLst>
          </p:cNvPr>
          <p:cNvSpPr txBox="1"/>
          <p:nvPr/>
        </p:nvSpPr>
        <p:spPr>
          <a:xfrm>
            <a:off x="2249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1727883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7C7E-2176-FC7A-D399-4C1A1D1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DC79-EFCA-4217-6CCA-1A26B7C65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7932" cy="4351338"/>
          </a:xfrm>
        </p:spPr>
        <p:txBody>
          <a:bodyPr>
            <a:normAutofit/>
          </a:bodyPr>
          <a:lstStyle/>
          <a:p>
            <a:r>
              <a:rPr lang="en-US" dirty="0"/>
              <a:t>Logic</a:t>
            </a:r>
          </a:p>
          <a:p>
            <a:pPr lvl="1"/>
            <a:r>
              <a:rPr lang="en-US" dirty="0"/>
              <a:t>4 state single bit type</a:t>
            </a:r>
          </a:p>
          <a:p>
            <a:r>
              <a:rPr lang="en-US" dirty="0"/>
              <a:t>Fixed-Size Arrays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: </a:t>
            </a:r>
            <a:r>
              <a:rPr lang="en-US" dirty="0" err="1"/>
              <a:t>my_array</a:t>
            </a:r>
            <a:r>
              <a:rPr lang="en-US" dirty="0"/>
              <a:t>[5]</a:t>
            </a:r>
          </a:p>
          <a:p>
            <a:r>
              <a:rPr lang="en-US" dirty="0"/>
              <a:t>Queue</a:t>
            </a:r>
          </a:p>
          <a:p>
            <a:pPr lvl="1"/>
            <a:r>
              <a:rPr lang="en-US" dirty="0" err="1"/>
              <a:t>i.e</a:t>
            </a:r>
            <a:r>
              <a:rPr lang="en-US" dirty="0"/>
              <a:t>: </a:t>
            </a:r>
            <a:r>
              <a:rPr lang="en-US" dirty="0" err="1"/>
              <a:t>my_queue</a:t>
            </a:r>
            <a:r>
              <a:rPr lang="en-US" dirty="0"/>
              <a:t>[$]</a:t>
            </a:r>
          </a:p>
          <a:p>
            <a:pPr lvl="1"/>
            <a:r>
              <a:rPr lang="en-US" dirty="0"/>
              <a:t>Provides sorting, size.</a:t>
            </a:r>
          </a:p>
          <a:p>
            <a:r>
              <a:rPr lang="en-US" dirty="0"/>
              <a:t>Typedef</a:t>
            </a:r>
          </a:p>
          <a:p>
            <a:pPr lvl="1"/>
            <a:r>
              <a:rPr lang="en-US" dirty="0"/>
              <a:t>Create new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E5E95-6A04-CEDC-1A38-B688FA40F678}"/>
              </a:ext>
            </a:extLst>
          </p:cNvPr>
          <p:cNvSpPr txBox="1"/>
          <p:nvPr/>
        </p:nvSpPr>
        <p:spPr>
          <a:xfrm>
            <a:off x="304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for Verification </a:t>
            </a:r>
          </a:p>
        </p:txBody>
      </p:sp>
    </p:spTree>
    <p:extLst>
      <p:ext uri="{BB962C8B-B14F-4D97-AF65-F5344CB8AC3E}">
        <p14:creationId xmlns:p14="http://schemas.microsoft.com/office/powerpoint/2010/main" val="24418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8705</Words>
  <Application>Microsoft Office PowerPoint</Application>
  <PresentationFormat>Widescreen</PresentationFormat>
  <Paragraphs>1330</Paragraphs>
  <Slides>224</Slides>
  <Notes>12</Notes>
  <HiddenSlides>5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224</vt:i4>
      </vt:variant>
    </vt:vector>
  </HeadingPairs>
  <TitlesOfParts>
    <vt:vector size="236" baseType="lpstr">
      <vt:lpstr>-apple-system</vt:lpstr>
      <vt:lpstr>Arial</vt:lpstr>
      <vt:lpstr>Arial</vt:lpstr>
      <vt:lpstr>Calibri</vt:lpstr>
      <vt:lpstr>Calibri Light</vt:lpstr>
      <vt:lpstr>Cambria Math</vt:lpstr>
      <vt:lpstr>Noticia Text</vt:lpstr>
      <vt:lpstr>system-ui</vt:lpstr>
      <vt:lpstr>Times New Roman</vt:lpstr>
      <vt:lpstr>Office Theme</vt:lpstr>
      <vt:lpstr>Microsoft Word Picture</vt:lpstr>
      <vt:lpstr>Bitmap Image</vt:lpstr>
      <vt:lpstr>EEGR 471 </vt:lpstr>
      <vt:lpstr>Section Outline</vt:lpstr>
      <vt:lpstr>Section Outcome </vt:lpstr>
      <vt:lpstr>Prior Knowledge</vt:lpstr>
      <vt:lpstr>BACKGROUND</vt:lpstr>
      <vt:lpstr>HW/SW Systems</vt:lpstr>
      <vt:lpstr>Building blocks: Logic Gates</vt:lpstr>
      <vt:lpstr>Sea of Gates</vt:lpstr>
      <vt:lpstr>Logic Design: Early Days</vt:lpstr>
      <vt:lpstr>Logic Design: Middle Ages</vt:lpstr>
      <vt:lpstr>Logic Design: HDL and Synthesis</vt:lpstr>
      <vt:lpstr>Design automation</vt:lpstr>
      <vt:lpstr>Digital IC FLOW </vt:lpstr>
      <vt:lpstr>Verification Engineers</vt:lpstr>
      <vt:lpstr>Verification Engineers</vt:lpstr>
      <vt:lpstr>Why Verification Matters</vt:lpstr>
      <vt:lpstr>When things go wrong...</vt:lpstr>
      <vt:lpstr>The first bug found</vt:lpstr>
      <vt:lpstr>Types of verification</vt:lpstr>
      <vt:lpstr>Digital Logic verification</vt:lpstr>
      <vt:lpstr>Functional Verification</vt:lpstr>
      <vt:lpstr>Formal Verification</vt:lpstr>
      <vt:lpstr>Post-Synthesis Verification</vt:lpstr>
      <vt:lpstr>Verification flow</vt:lpstr>
      <vt:lpstr>PowerPoint Presentation</vt:lpstr>
      <vt:lpstr>Lab 1</vt:lpstr>
      <vt:lpstr>Requirement and Plans</vt:lpstr>
      <vt:lpstr>Functional Logic Specification</vt:lpstr>
      <vt:lpstr>Functional Logic Specification</vt:lpstr>
      <vt:lpstr>Example: UART Tx/Rx</vt:lpstr>
      <vt:lpstr>Example: UART Tx/Rx CTND.</vt:lpstr>
      <vt:lpstr>Uart Design Spec: Ports</vt:lpstr>
      <vt:lpstr>Uart Design Spec: RX Functional Requirements</vt:lpstr>
      <vt:lpstr>Uart Design Spec: TX Functional Requirements</vt:lpstr>
      <vt:lpstr>Uart Design Spec: TX Functional Requirements</vt:lpstr>
      <vt:lpstr>Universal Serial Bus (USB)</vt:lpstr>
      <vt:lpstr>USB Bus Topology</vt:lpstr>
      <vt:lpstr>Uart Protocol Layer</vt:lpstr>
      <vt:lpstr>Test Plan</vt:lpstr>
      <vt:lpstr>Test Plan</vt:lpstr>
      <vt:lpstr>What To Test</vt:lpstr>
      <vt:lpstr>What to Test ctd.</vt:lpstr>
      <vt:lpstr>How to Test</vt:lpstr>
      <vt:lpstr>How to Test</vt:lpstr>
      <vt:lpstr>When to Test</vt:lpstr>
      <vt:lpstr>Problems during Testing</vt:lpstr>
      <vt:lpstr>Test Plan Contents</vt:lpstr>
      <vt:lpstr>Verification Plan</vt:lpstr>
      <vt:lpstr>Verification Basics</vt:lpstr>
      <vt:lpstr>Revisit Uart Ports</vt:lpstr>
      <vt:lpstr>Revisit Uart RX Functional Requirements</vt:lpstr>
      <vt:lpstr>Revisit Uart TX Functional Requirements</vt:lpstr>
      <vt:lpstr>Verification plan: How do we verify this</vt:lpstr>
      <vt:lpstr>Verification plan: How do we verify this</vt:lpstr>
      <vt:lpstr>Logic Simulation Segment</vt:lpstr>
      <vt:lpstr>Simulation-based verification</vt:lpstr>
      <vt:lpstr>Logic Simulation </vt:lpstr>
      <vt:lpstr>Circuit Modeling</vt:lpstr>
      <vt:lpstr>Level of Circuit Modeling</vt:lpstr>
      <vt:lpstr>Logic State for Simulation</vt:lpstr>
      <vt:lpstr>Logic propagation of X</vt:lpstr>
      <vt:lpstr>High Impedance</vt:lpstr>
      <vt:lpstr>Modeling Levels and Signals</vt:lpstr>
      <vt:lpstr>Simulators</vt:lpstr>
      <vt:lpstr>Simulation Phases</vt:lpstr>
      <vt:lpstr>Simulation: Cycle based</vt:lpstr>
      <vt:lpstr>Simulation: Cycle based</vt:lpstr>
      <vt:lpstr>Simulation: Cycle based</vt:lpstr>
      <vt:lpstr>Cycle-based </vt:lpstr>
      <vt:lpstr>Levelization algorithm flow</vt:lpstr>
      <vt:lpstr>Example of Levelization</vt:lpstr>
      <vt:lpstr>Cycle-based simulation</vt:lpstr>
      <vt:lpstr>Verilator</vt:lpstr>
      <vt:lpstr>Verilator HDL to C Conversion</vt:lpstr>
      <vt:lpstr>Downsides of Cycle-based simulation</vt:lpstr>
      <vt:lpstr>Event-Based simulation</vt:lpstr>
      <vt:lpstr>Simulation: Event Based</vt:lpstr>
      <vt:lpstr>Event-Based simulation</vt:lpstr>
      <vt:lpstr>Event-Based simulation</vt:lpstr>
      <vt:lpstr>Basic Principles</vt:lpstr>
      <vt:lpstr>Basic Principles: Event Based</vt:lpstr>
      <vt:lpstr>Event-Based Sim Basic Principles Ctd.</vt:lpstr>
      <vt:lpstr>Input Simulation</vt:lpstr>
      <vt:lpstr>Input Processing Algo. </vt:lpstr>
      <vt:lpstr>Input Vector Processing</vt:lpstr>
      <vt:lpstr>Event Processing</vt:lpstr>
      <vt:lpstr>Event Processing Algo. </vt:lpstr>
      <vt:lpstr>Gate Processing</vt:lpstr>
      <vt:lpstr>Gate Processing</vt:lpstr>
      <vt:lpstr>Gate Processing Algo.</vt:lpstr>
      <vt:lpstr>Simulate Vector Alg. </vt:lpstr>
      <vt:lpstr>Timing Model</vt:lpstr>
      <vt:lpstr>Event-Based Timing Simulation</vt:lpstr>
      <vt:lpstr>Big Picture: Cycle based vs Event Based</vt:lpstr>
      <vt:lpstr>Lab 2</vt:lpstr>
      <vt:lpstr>Frameworks Segment</vt:lpstr>
      <vt:lpstr>Non-synthesizable SystemVerilog</vt:lpstr>
      <vt:lpstr>Non-synthesizable SystemVerilog</vt:lpstr>
      <vt:lpstr>Data Types</vt:lpstr>
      <vt:lpstr>Structs</vt:lpstr>
      <vt:lpstr>Enums</vt:lpstr>
      <vt:lpstr>Data Types </vt:lpstr>
      <vt:lpstr>Tasks, Functions, and Void Functions</vt:lpstr>
      <vt:lpstr>Tasks, Functions, and Void Functions</vt:lpstr>
      <vt:lpstr>Time-unit</vt:lpstr>
      <vt:lpstr>Object Oriented Programming</vt:lpstr>
      <vt:lpstr>Class</vt:lpstr>
      <vt:lpstr>Create Object</vt:lpstr>
      <vt:lpstr>Inheritance</vt:lpstr>
      <vt:lpstr>Interface </vt:lpstr>
      <vt:lpstr>Uart Interface</vt:lpstr>
      <vt:lpstr>Virtual Interface</vt:lpstr>
      <vt:lpstr>Uart Class</vt:lpstr>
      <vt:lpstr>Callbacks</vt:lpstr>
      <vt:lpstr>Driver Callbacks</vt:lpstr>
      <vt:lpstr>cocotb</vt:lpstr>
      <vt:lpstr>Cocotb: Creating a Test</vt:lpstr>
      <vt:lpstr>Cocotb: simple testbench</vt:lpstr>
      <vt:lpstr>Cocotb: Makefile</vt:lpstr>
      <vt:lpstr>Testbench Segment</vt:lpstr>
      <vt:lpstr>Testbench</vt:lpstr>
      <vt:lpstr>Basic Testbench Functionality</vt:lpstr>
      <vt:lpstr>Testbench Basics </vt:lpstr>
      <vt:lpstr>Testbench Components</vt:lpstr>
      <vt:lpstr>Testbench components</vt:lpstr>
      <vt:lpstr>Directed Testing</vt:lpstr>
      <vt:lpstr>Directed Testing Pros?</vt:lpstr>
      <vt:lpstr>Directed TB: Uart</vt:lpstr>
      <vt:lpstr>Directed Testing Cons?</vt:lpstr>
      <vt:lpstr>Directed test progress</vt:lpstr>
      <vt:lpstr>What then?</vt:lpstr>
      <vt:lpstr>Methodology Segment</vt:lpstr>
      <vt:lpstr>Methodology Basics</vt:lpstr>
      <vt:lpstr>Layered Testbench</vt:lpstr>
      <vt:lpstr>Layered Testbench</vt:lpstr>
      <vt:lpstr>Flat v.s Layered </vt:lpstr>
      <vt:lpstr>Methodology: BFM</vt:lpstr>
      <vt:lpstr>Methodology: Building blocks</vt:lpstr>
      <vt:lpstr>Signal and command layers</vt:lpstr>
      <vt:lpstr>Signal and command layers</vt:lpstr>
      <vt:lpstr>Methodology: Driver</vt:lpstr>
      <vt:lpstr>Driver: UART</vt:lpstr>
      <vt:lpstr>Methodology: Monitor</vt:lpstr>
      <vt:lpstr>Monitor: UART</vt:lpstr>
      <vt:lpstr>The functional layer</vt:lpstr>
      <vt:lpstr>The functional layer</vt:lpstr>
      <vt:lpstr>Methodology: Testbench Components</vt:lpstr>
      <vt:lpstr>Scoreboard UART RX</vt:lpstr>
      <vt:lpstr>Scenario Layer</vt:lpstr>
      <vt:lpstr>Methodology: Generate</vt:lpstr>
      <vt:lpstr>Generate: Uart</vt:lpstr>
      <vt:lpstr>Test Layer</vt:lpstr>
      <vt:lpstr>Test: UART</vt:lpstr>
      <vt:lpstr>Parallel random testing</vt:lpstr>
      <vt:lpstr>FORK</vt:lpstr>
      <vt:lpstr>Fork Example</vt:lpstr>
      <vt:lpstr>Functional coverage</vt:lpstr>
      <vt:lpstr>Functional Coverage Roll Up</vt:lpstr>
      <vt:lpstr>Coverage convergence</vt:lpstr>
      <vt:lpstr>Test progress with and without feedback</vt:lpstr>
      <vt:lpstr>Full Picture</vt:lpstr>
      <vt:lpstr>Constrained-Random Stimulus Segment</vt:lpstr>
      <vt:lpstr>Constrained-Random Stimulus</vt:lpstr>
      <vt:lpstr>Constrained-Random Stimulus - 2</vt:lpstr>
      <vt:lpstr>What Should You Randomize?</vt:lpstr>
      <vt:lpstr>What Should You Randomize?</vt:lpstr>
      <vt:lpstr>Input Data</vt:lpstr>
      <vt:lpstr>Randomize: configuration</vt:lpstr>
      <vt:lpstr>Delays and synchronization</vt:lpstr>
      <vt:lpstr>Genenerate Delays</vt:lpstr>
      <vt:lpstr>Delays and Synchronization</vt:lpstr>
      <vt:lpstr>Protocol exceptions</vt:lpstr>
      <vt:lpstr>Protocol Exceptions: Be provocative!</vt:lpstr>
      <vt:lpstr>Coverage Segment </vt:lpstr>
      <vt:lpstr>Coverage Type</vt:lpstr>
      <vt:lpstr>Coverage Type</vt:lpstr>
      <vt:lpstr>Code Coverage</vt:lpstr>
      <vt:lpstr>Types of code coverage</vt:lpstr>
      <vt:lpstr>PowerPoint Presentation</vt:lpstr>
      <vt:lpstr>100% Code Coverage???</vt:lpstr>
      <vt:lpstr>Functional coverage</vt:lpstr>
      <vt:lpstr>Functional coverage</vt:lpstr>
      <vt:lpstr>PowerPoint Presentation</vt:lpstr>
      <vt:lpstr>Coverage Report</vt:lpstr>
      <vt:lpstr>Let’s Synthesize!</vt:lpstr>
      <vt:lpstr>Logical Equivalence Segment</vt:lpstr>
      <vt:lpstr>Synthesis Mismatch</vt:lpstr>
      <vt:lpstr>Practices that lead to Mismatches</vt:lpstr>
      <vt:lpstr>Practices that lead to Mismatches</vt:lpstr>
      <vt:lpstr>How do we verify Equivalence?</vt:lpstr>
      <vt:lpstr>How do we verify Equivalence?</vt:lpstr>
      <vt:lpstr>Equivalence checking</vt:lpstr>
      <vt:lpstr>Equivalence checking</vt:lpstr>
      <vt:lpstr>Logic Equivalence check</vt:lpstr>
      <vt:lpstr>Logic Equivalence check: Process</vt:lpstr>
      <vt:lpstr>LEC: Specification of blackbox</vt:lpstr>
      <vt:lpstr>LEC: Read RTL and Libraries</vt:lpstr>
      <vt:lpstr>LEC Specification of design constraints</vt:lpstr>
      <vt:lpstr>LEC Specification of modeling directives</vt:lpstr>
      <vt:lpstr>LEC Mapping process</vt:lpstr>
      <vt:lpstr>LEC Compare process</vt:lpstr>
      <vt:lpstr>Formal Verification Segment</vt:lpstr>
      <vt:lpstr>Formal Verification</vt:lpstr>
      <vt:lpstr>Simulation-based vs formal</vt:lpstr>
      <vt:lpstr>Model-checking</vt:lpstr>
      <vt:lpstr>Model-checking</vt:lpstr>
      <vt:lpstr>Model-checking</vt:lpstr>
      <vt:lpstr>Formal verification Flow</vt:lpstr>
      <vt:lpstr>Basic Premise</vt:lpstr>
      <vt:lpstr>Basic Premise</vt:lpstr>
      <vt:lpstr>Basic Premise</vt:lpstr>
      <vt:lpstr>Basics</vt:lpstr>
      <vt:lpstr>Assert/assume forms</vt:lpstr>
      <vt:lpstr>General Rule</vt:lpstr>
      <vt:lpstr>Assert</vt:lpstr>
      <vt:lpstr>Assume</vt:lpstr>
      <vt:lpstr>Bounded Model Checking</vt:lpstr>
      <vt:lpstr>No Solution</vt:lpstr>
      <vt:lpstr>Assertions vs Assumptions</vt:lpstr>
      <vt:lpstr>BMC UART</vt:lpstr>
      <vt:lpstr>BMC Example</vt:lpstr>
      <vt:lpstr>PowerPoint Presentation</vt:lpstr>
      <vt:lpstr>BACKGROUND: K- Induction</vt:lpstr>
      <vt:lpstr>BACKGROUND: Proof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EEGR 471</dc:title>
  <dc:creator>Idris Somoye</dc:creator>
  <cp:lastModifiedBy>Idris Somoye</cp:lastModifiedBy>
  <cp:revision>154</cp:revision>
  <dcterms:created xsi:type="dcterms:W3CDTF">2023-02-24T23:44:14Z</dcterms:created>
  <dcterms:modified xsi:type="dcterms:W3CDTF">2023-03-12T23:48:27Z</dcterms:modified>
</cp:coreProperties>
</file>